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8288000" cy="10287000"/>
  <p:notesSz cx="6858000" cy="9144000"/>
  <p:embeddedFontLst>
    <p:embeddedFont>
      <p:font typeface="Athelas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Montserrat Classic" panose="020B0604020202020204" charset="0"/>
      <p:regular r:id="rId54"/>
    </p:embeddedFont>
    <p:embeddedFont>
      <p:font typeface="Noto Sans" panose="020B0502040504020204" pitchFamily="34" charset="0"/>
      <p:regular r:id="rId55"/>
      <p:bold r:id="rId56"/>
      <p:italic r:id="rId57"/>
      <p:boldItalic r:id="rId58"/>
    </p:embeddedFont>
    <p:embeddedFont>
      <p:font typeface="Noto Sans Bold" panose="020B0802040504020204" pitchFamily="34" charset="0"/>
      <p:regular r:id="rId59"/>
      <p:bold r:id="rId60"/>
    </p:embeddedFont>
    <p:embeddedFont>
      <p:font typeface="Noto Sans Bold Italics" panose="020B0604020202020204" charset="0"/>
      <p:regular r:id="rId61"/>
    </p:embeddedFont>
    <p:embeddedFont>
      <p:font typeface="Noto Sans Italics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8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Domm" userId="56630eccc84b6089" providerId="LiveId" clId="{AB30EB8E-CBE0-49DE-A287-659F0F055C62}"/>
    <pc:docChg chg="modSld sldOrd">
      <pc:chgData name="Jamie Domm" userId="56630eccc84b6089" providerId="LiveId" clId="{AB30EB8E-CBE0-49DE-A287-659F0F055C62}" dt="2022-03-14T20:33:50.375" v="30" actId="20577"/>
      <pc:docMkLst>
        <pc:docMk/>
      </pc:docMkLst>
      <pc:sldChg chg="modNotesTx">
        <pc:chgData name="Jamie Domm" userId="56630eccc84b6089" providerId="LiveId" clId="{AB30EB8E-CBE0-49DE-A287-659F0F055C62}" dt="2022-03-14T20:31:52.848" v="0" actId="20577"/>
        <pc:sldMkLst>
          <pc:docMk/>
          <pc:sldMk cId="0" sldId="256"/>
        </pc:sldMkLst>
      </pc:sldChg>
      <pc:sldChg chg="modNotesTx">
        <pc:chgData name="Jamie Domm" userId="56630eccc84b6089" providerId="LiveId" clId="{AB30EB8E-CBE0-49DE-A287-659F0F055C62}" dt="2022-03-14T20:32:00.687" v="1" actId="20577"/>
        <pc:sldMkLst>
          <pc:docMk/>
          <pc:sldMk cId="0" sldId="258"/>
        </pc:sldMkLst>
      </pc:sldChg>
      <pc:sldChg chg="modNotesTx">
        <pc:chgData name="Jamie Domm" userId="56630eccc84b6089" providerId="LiveId" clId="{AB30EB8E-CBE0-49DE-A287-659F0F055C62}" dt="2022-03-14T20:32:03.799" v="2" actId="20577"/>
        <pc:sldMkLst>
          <pc:docMk/>
          <pc:sldMk cId="0" sldId="259"/>
        </pc:sldMkLst>
      </pc:sldChg>
      <pc:sldChg chg="modNotesTx">
        <pc:chgData name="Jamie Domm" userId="56630eccc84b6089" providerId="LiveId" clId="{AB30EB8E-CBE0-49DE-A287-659F0F055C62}" dt="2022-03-14T20:32:11.487" v="3" actId="20577"/>
        <pc:sldMkLst>
          <pc:docMk/>
          <pc:sldMk cId="0" sldId="263"/>
        </pc:sldMkLst>
      </pc:sldChg>
      <pc:sldChg chg="modNotesTx">
        <pc:chgData name="Jamie Domm" userId="56630eccc84b6089" providerId="LiveId" clId="{AB30EB8E-CBE0-49DE-A287-659F0F055C62}" dt="2022-03-14T20:32:17.143" v="4" actId="20577"/>
        <pc:sldMkLst>
          <pc:docMk/>
          <pc:sldMk cId="0" sldId="264"/>
        </pc:sldMkLst>
      </pc:sldChg>
      <pc:sldChg chg="modNotesTx">
        <pc:chgData name="Jamie Domm" userId="56630eccc84b6089" providerId="LiveId" clId="{AB30EB8E-CBE0-49DE-A287-659F0F055C62}" dt="2022-03-14T20:32:20.137" v="5" actId="20577"/>
        <pc:sldMkLst>
          <pc:docMk/>
          <pc:sldMk cId="0" sldId="265"/>
        </pc:sldMkLst>
      </pc:sldChg>
      <pc:sldChg chg="modNotesTx">
        <pc:chgData name="Jamie Domm" userId="56630eccc84b6089" providerId="LiveId" clId="{AB30EB8E-CBE0-49DE-A287-659F0F055C62}" dt="2022-03-14T20:32:24.030" v="6" actId="20577"/>
        <pc:sldMkLst>
          <pc:docMk/>
          <pc:sldMk cId="0" sldId="266"/>
        </pc:sldMkLst>
      </pc:sldChg>
      <pc:sldChg chg="modNotesTx">
        <pc:chgData name="Jamie Domm" userId="56630eccc84b6089" providerId="LiveId" clId="{AB30EB8E-CBE0-49DE-A287-659F0F055C62}" dt="2022-03-14T20:32:27.031" v="7" actId="20577"/>
        <pc:sldMkLst>
          <pc:docMk/>
          <pc:sldMk cId="0" sldId="267"/>
        </pc:sldMkLst>
      </pc:sldChg>
      <pc:sldChg chg="modNotesTx">
        <pc:chgData name="Jamie Domm" userId="56630eccc84b6089" providerId="LiveId" clId="{AB30EB8E-CBE0-49DE-A287-659F0F055C62}" dt="2022-03-14T20:32:29.919" v="8" actId="20577"/>
        <pc:sldMkLst>
          <pc:docMk/>
          <pc:sldMk cId="0" sldId="268"/>
        </pc:sldMkLst>
      </pc:sldChg>
      <pc:sldChg chg="modNotesTx">
        <pc:chgData name="Jamie Domm" userId="56630eccc84b6089" providerId="LiveId" clId="{AB30EB8E-CBE0-49DE-A287-659F0F055C62}" dt="2022-03-14T20:32:36.543" v="9" actId="20577"/>
        <pc:sldMkLst>
          <pc:docMk/>
          <pc:sldMk cId="0" sldId="269"/>
        </pc:sldMkLst>
      </pc:sldChg>
      <pc:sldChg chg="ord modNotes modNotesTx">
        <pc:chgData name="Jamie Domm" userId="56630eccc84b6089" providerId="LiveId" clId="{AB30EB8E-CBE0-49DE-A287-659F0F055C62}" dt="2022-03-14T20:32:39.503" v="12" actId="20577"/>
        <pc:sldMkLst>
          <pc:docMk/>
          <pc:sldMk cId="0" sldId="270"/>
        </pc:sldMkLst>
      </pc:sldChg>
      <pc:sldChg chg="modNotesTx">
        <pc:chgData name="Jamie Domm" userId="56630eccc84b6089" providerId="LiveId" clId="{AB30EB8E-CBE0-49DE-A287-659F0F055C62}" dt="2022-03-14T20:32:42.614" v="13" actId="20577"/>
        <pc:sldMkLst>
          <pc:docMk/>
          <pc:sldMk cId="0" sldId="271"/>
        </pc:sldMkLst>
      </pc:sldChg>
      <pc:sldChg chg="ord modNotesTx">
        <pc:chgData name="Jamie Domm" userId="56630eccc84b6089" providerId="LiveId" clId="{AB30EB8E-CBE0-49DE-A287-659F0F055C62}" dt="2022-03-14T20:32:47.687" v="16"/>
        <pc:sldMkLst>
          <pc:docMk/>
          <pc:sldMk cId="0" sldId="272"/>
        </pc:sldMkLst>
      </pc:sldChg>
      <pc:sldChg chg="modNotesTx">
        <pc:chgData name="Jamie Domm" userId="56630eccc84b6089" providerId="LiveId" clId="{AB30EB8E-CBE0-49DE-A287-659F0F055C62}" dt="2022-03-14T20:32:55.127" v="17" actId="20577"/>
        <pc:sldMkLst>
          <pc:docMk/>
          <pc:sldMk cId="0" sldId="273"/>
        </pc:sldMkLst>
      </pc:sldChg>
      <pc:sldChg chg="modNotesTx">
        <pc:chgData name="Jamie Domm" userId="56630eccc84b6089" providerId="LiveId" clId="{AB30EB8E-CBE0-49DE-A287-659F0F055C62}" dt="2022-03-14T20:32:58.039" v="18" actId="20577"/>
        <pc:sldMkLst>
          <pc:docMk/>
          <pc:sldMk cId="0" sldId="274"/>
        </pc:sldMkLst>
      </pc:sldChg>
      <pc:sldChg chg="modNotesTx">
        <pc:chgData name="Jamie Domm" userId="56630eccc84b6089" providerId="LiveId" clId="{AB30EB8E-CBE0-49DE-A287-659F0F055C62}" dt="2022-03-14T20:33:03.014" v="19" actId="20577"/>
        <pc:sldMkLst>
          <pc:docMk/>
          <pc:sldMk cId="0" sldId="276"/>
        </pc:sldMkLst>
      </pc:sldChg>
      <pc:sldChg chg="modNotesTx">
        <pc:chgData name="Jamie Domm" userId="56630eccc84b6089" providerId="LiveId" clId="{AB30EB8E-CBE0-49DE-A287-659F0F055C62}" dt="2022-03-14T20:33:06.190" v="20" actId="20577"/>
        <pc:sldMkLst>
          <pc:docMk/>
          <pc:sldMk cId="0" sldId="277"/>
        </pc:sldMkLst>
      </pc:sldChg>
      <pc:sldChg chg="modNotesTx">
        <pc:chgData name="Jamie Domm" userId="56630eccc84b6089" providerId="LiveId" clId="{AB30EB8E-CBE0-49DE-A287-659F0F055C62}" dt="2022-03-14T20:33:25.391" v="21" actId="20577"/>
        <pc:sldMkLst>
          <pc:docMk/>
          <pc:sldMk cId="0" sldId="290"/>
        </pc:sldMkLst>
      </pc:sldChg>
      <pc:sldChg chg="ord modNotes modNotesTx">
        <pc:chgData name="Jamie Domm" userId="56630eccc84b6089" providerId="LiveId" clId="{AB30EB8E-CBE0-49DE-A287-659F0F055C62}" dt="2022-03-14T20:33:28.799" v="24" actId="20577"/>
        <pc:sldMkLst>
          <pc:docMk/>
          <pc:sldMk cId="0" sldId="291"/>
        </pc:sldMkLst>
      </pc:sldChg>
      <pc:sldChg chg="modNotesTx">
        <pc:chgData name="Jamie Domm" userId="56630eccc84b6089" providerId="LiveId" clId="{AB30EB8E-CBE0-49DE-A287-659F0F055C62}" dt="2022-03-14T20:33:32.270" v="25" actId="20577"/>
        <pc:sldMkLst>
          <pc:docMk/>
          <pc:sldMk cId="0" sldId="292"/>
        </pc:sldMkLst>
      </pc:sldChg>
      <pc:sldChg chg="modNotesTx">
        <pc:chgData name="Jamie Domm" userId="56630eccc84b6089" providerId="LiveId" clId="{AB30EB8E-CBE0-49DE-A287-659F0F055C62}" dt="2022-03-14T20:33:35.455" v="26" actId="20577"/>
        <pc:sldMkLst>
          <pc:docMk/>
          <pc:sldMk cId="0" sldId="293"/>
        </pc:sldMkLst>
      </pc:sldChg>
      <pc:sldChg chg="modNotesTx">
        <pc:chgData name="Jamie Domm" userId="56630eccc84b6089" providerId="LiveId" clId="{AB30EB8E-CBE0-49DE-A287-659F0F055C62}" dt="2022-03-14T20:33:38.303" v="27" actId="20577"/>
        <pc:sldMkLst>
          <pc:docMk/>
          <pc:sldMk cId="0" sldId="294"/>
        </pc:sldMkLst>
      </pc:sldChg>
      <pc:sldChg chg="modNotesTx">
        <pc:chgData name="Jamie Domm" userId="56630eccc84b6089" providerId="LiveId" clId="{AB30EB8E-CBE0-49DE-A287-659F0F055C62}" dt="2022-03-14T20:33:41.870" v="28" actId="20577"/>
        <pc:sldMkLst>
          <pc:docMk/>
          <pc:sldMk cId="0" sldId="295"/>
        </pc:sldMkLst>
      </pc:sldChg>
      <pc:sldChg chg="modNotesTx">
        <pc:chgData name="Jamie Domm" userId="56630eccc84b6089" providerId="LiveId" clId="{AB30EB8E-CBE0-49DE-A287-659F0F055C62}" dt="2022-03-14T20:33:46.399" v="29" actId="20577"/>
        <pc:sldMkLst>
          <pc:docMk/>
          <pc:sldMk cId="0" sldId="296"/>
        </pc:sldMkLst>
      </pc:sldChg>
      <pc:sldChg chg="modNotesTx">
        <pc:chgData name="Jamie Domm" userId="56630eccc84b6089" providerId="LiveId" clId="{AB30EB8E-CBE0-49DE-A287-659F0F055C62}" dt="2022-03-14T20:33:50.375" v="30" actId="20577"/>
        <pc:sldMkLst>
          <pc:docMk/>
          <pc:sldMk cId="0" sldId="29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37</a:t>
            </a:fld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38</a:t>
            </a:fld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39</a:t>
            </a:fld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40</a:t>
            </a:fld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41</a:t>
            </a:fld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43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14.03.2022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sv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8813" b="33333"/>
          <a:stretch>
            <a:fillRect/>
          </a:stretch>
        </p:blipFill>
        <p:spPr>
          <a:xfrm>
            <a:off x="0" y="-321816"/>
            <a:ext cx="18288000" cy="58343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10150" y="4814972"/>
            <a:ext cx="8229600" cy="1395034"/>
            <a:chOff x="0" y="0"/>
            <a:chExt cx="10972800" cy="186004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0972800" cy="1860045"/>
              <a:chOff x="0" y="0"/>
              <a:chExt cx="1913890" cy="32443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913890" cy="324431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324431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324431"/>
                    </a:lnTo>
                    <a:lnTo>
                      <a:pt x="0" y="324431"/>
                    </a:lnTo>
                    <a:close/>
                  </a:path>
                </a:pathLst>
              </a:custGeom>
              <a:solidFill>
                <a:srgbClr val="3B486B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358812" y="695707"/>
              <a:ext cx="8356777" cy="478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2400" spc="192">
                  <a:solidFill>
                    <a:srgbClr val="FFFFFF"/>
                  </a:solidFill>
                  <a:latin typeface="Noto Sans"/>
                </a:rPr>
                <a:t>JAMIE DOMM - JDIM.DIGITAL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2589" y="6385342"/>
            <a:ext cx="16700922" cy="3494696"/>
            <a:chOff x="0" y="0"/>
            <a:chExt cx="22267895" cy="4659595"/>
          </a:xfrm>
        </p:grpSpPr>
        <p:sp>
          <p:nvSpPr>
            <p:cNvPr id="8" name="TextBox 8"/>
            <p:cNvSpPr txBox="1"/>
            <p:nvPr/>
          </p:nvSpPr>
          <p:spPr>
            <a:xfrm>
              <a:off x="2962081" y="4115273"/>
              <a:ext cx="16343734" cy="544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8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0"/>
              <a:ext cx="22267895" cy="3614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64"/>
                </a:lnSpc>
              </a:pPr>
              <a:r>
                <a:rPr lang="en-US" sz="9600">
                  <a:solidFill>
                    <a:srgbClr val="323232"/>
                  </a:solidFill>
                  <a:latin typeface="Athelas"/>
                </a:rPr>
                <a:t>Optimizing Your Ministry’s YouTube Channel for Evangelism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9124950" y="9258300"/>
            <a:ext cx="38100" cy="2171700"/>
          </a:xfrm>
          <a:prstGeom prst="rect">
            <a:avLst/>
          </a:prstGeom>
          <a:solidFill>
            <a:srgbClr val="323232"/>
          </a:solidFill>
        </p:spPr>
      </p:sp>
      <p:sp>
        <p:nvSpPr>
          <p:cNvPr id="11" name="AutoShape 11"/>
          <p:cNvSpPr/>
          <p:nvPr/>
        </p:nvSpPr>
        <p:spPr>
          <a:xfrm>
            <a:off x="-771919" y="10099904"/>
            <a:ext cx="19831838" cy="586595"/>
          </a:xfrm>
          <a:prstGeom prst="rect">
            <a:avLst/>
          </a:prstGeom>
          <a:solidFill>
            <a:srgbClr val="3B486B"/>
          </a:solid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1169" b="31169"/>
          <a:stretch>
            <a:fillRect/>
          </a:stretch>
        </p:blipFill>
        <p:spPr>
          <a:xfrm>
            <a:off x="-269662" y="5555545"/>
            <a:ext cx="18827325" cy="473145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445238"/>
            <a:ext cx="17042880" cy="2604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31"/>
              </a:lnSpc>
            </a:pPr>
            <a:r>
              <a:rPr lang="en-US" sz="8199" spc="73">
                <a:solidFill>
                  <a:srgbClr val="FFFFFF"/>
                </a:solidFill>
                <a:latin typeface="Athelas Bold"/>
              </a:rPr>
              <a:t>Create Content Your Target Audience </a:t>
            </a:r>
          </a:p>
          <a:p>
            <a:pPr>
              <a:lnSpc>
                <a:spcPts val="10331"/>
              </a:lnSpc>
            </a:pPr>
            <a:r>
              <a:rPr lang="en-US" sz="8199" spc="73">
                <a:solidFill>
                  <a:srgbClr val="FFFFFF"/>
                </a:solidFill>
                <a:latin typeface="Athelas Bold"/>
              </a:rPr>
              <a:t>is Actually Searching For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3336833"/>
            <a:ext cx="15295688" cy="1258894"/>
            <a:chOff x="0" y="0"/>
            <a:chExt cx="20394251" cy="1678525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20394251" cy="685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399" spc="251">
                  <a:solidFill>
                    <a:srgbClr val="FFFFFF"/>
                  </a:solidFill>
                  <a:latin typeface="Noto Sans Bold"/>
                </a:rPr>
                <a:t>Make their felt needs your priority &amp; inspiration.  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83200"/>
              <a:ext cx="20394251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FFFFF"/>
                  </a:solidFill>
                  <a:latin typeface="Noto Sans"/>
                </a:rPr>
                <a:t>Create content related to top YouTube searches related to relevant topics.</a:t>
              </a:r>
              <a:r>
                <a:rPr lang="en-US" sz="3000" spc="30">
                  <a:solidFill>
                    <a:srgbClr val="171810"/>
                  </a:solidFill>
                  <a:latin typeface="Noto Sans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4910" b="1079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2772" y="1395813"/>
            <a:ext cx="7044578" cy="550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600" spc="66">
                <a:solidFill>
                  <a:srgbClr val="323232"/>
                </a:solidFill>
                <a:latin typeface="Athelas"/>
              </a:rPr>
              <a:t>Next, use the language they use. </a:t>
            </a:r>
          </a:p>
          <a:p>
            <a:pPr>
              <a:lnSpc>
                <a:spcPts val="4299"/>
              </a:lnSpc>
            </a:pPr>
            <a:r>
              <a:rPr lang="en-US" sz="4299" spc="42">
                <a:solidFill>
                  <a:srgbClr val="323232"/>
                </a:solidFill>
                <a:latin typeface="Athelas"/>
              </a:rPr>
              <a:t>How are they searching? </a:t>
            </a:r>
          </a:p>
          <a:p>
            <a:pPr>
              <a:lnSpc>
                <a:spcPts val="4299"/>
              </a:lnSpc>
            </a:pPr>
            <a:r>
              <a:rPr lang="en-US" sz="4299" spc="42">
                <a:solidFill>
                  <a:srgbClr val="323232"/>
                </a:solidFill>
                <a:latin typeface="Athelas"/>
              </a:rPr>
              <a:t>What words do they use?</a:t>
            </a:r>
          </a:p>
          <a:p>
            <a:pPr>
              <a:lnSpc>
                <a:spcPts val="4299"/>
              </a:lnSpc>
            </a:pPr>
            <a:endParaRPr lang="en-US" sz="4299" spc="42">
              <a:solidFill>
                <a:srgbClr val="323232"/>
              </a:solidFill>
              <a:latin typeface="Athelas"/>
            </a:endParaRPr>
          </a:p>
          <a:p>
            <a:pPr>
              <a:lnSpc>
                <a:spcPts val="4299"/>
              </a:lnSpc>
            </a:pPr>
            <a:endParaRPr lang="en-US" sz="4299" spc="42">
              <a:solidFill>
                <a:srgbClr val="323232"/>
              </a:solidFill>
              <a:latin typeface="Athelas"/>
            </a:endParaRPr>
          </a:p>
          <a:p>
            <a:pPr>
              <a:lnSpc>
                <a:spcPts val="4299"/>
              </a:lnSpc>
            </a:pPr>
            <a:endParaRPr lang="en-US" sz="4299" spc="42">
              <a:solidFill>
                <a:srgbClr val="323232"/>
              </a:solidFill>
              <a:latin typeface="Athelas"/>
            </a:endParaRPr>
          </a:p>
          <a:p>
            <a:pPr>
              <a:lnSpc>
                <a:spcPts val="4299"/>
              </a:lnSpc>
            </a:pPr>
            <a:endParaRPr lang="en-US" sz="4299" spc="42">
              <a:solidFill>
                <a:srgbClr val="323232"/>
              </a:solidFill>
              <a:latin typeface="Athelas"/>
            </a:endParaRPr>
          </a:p>
          <a:p>
            <a:pPr>
              <a:lnSpc>
                <a:spcPts val="4299"/>
              </a:lnSpc>
            </a:pPr>
            <a:r>
              <a:rPr lang="en-US" sz="4299" spc="42">
                <a:solidFill>
                  <a:srgbClr val="323232"/>
                </a:solidFill>
                <a:latin typeface="Noto Sans Bold"/>
              </a:rPr>
              <a:t>GET CREATIVE &amp; SPECIFIC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1028700"/>
            <a:ext cx="6800056" cy="11333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39097" y="2927588"/>
            <a:ext cx="8194296" cy="53283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20200" y="1833236"/>
            <a:ext cx="8459592" cy="69425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2527488"/>
            <a:ext cx="7917832" cy="7035997"/>
            <a:chOff x="0" y="0"/>
            <a:chExt cx="10557109" cy="9381329"/>
          </a:xfrm>
        </p:grpSpPr>
        <p:sp>
          <p:nvSpPr>
            <p:cNvPr id="6" name="TextBox 6"/>
            <p:cNvSpPr txBox="1"/>
            <p:nvPr/>
          </p:nvSpPr>
          <p:spPr>
            <a:xfrm>
              <a:off x="0" y="-38100"/>
              <a:ext cx="10557109" cy="2368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55"/>
                </a:lnSpc>
              </a:pPr>
              <a:r>
                <a:rPr lang="en-US" sz="5599">
                  <a:solidFill>
                    <a:srgbClr val="000000"/>
                  </a:solidFill>
                  <a:latin typeface="Noto Sans Bold"/>
                </a:rPr>
                <a:t>Recommended Tool:</a:t>
              </a:r>
            </a:p>
            <a:p>
              <a:pPr>
                <a:lnSpc>
                  <a:spcPts val="7055"/>
                </a:lnSpc>
              </a:pPr>
              <a:r>
                <a:rPr lang="en-US" sz="5599">
                  <a:solidFill>
                    <a:srgbClr val="DA2A25"/>
                  </a:solidFill>
                  <a:latin typeface="Noto Sans"/>
                </a:rPr>
                <a:t>TubeBuddy.com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903266"/>
              <a:ext cx="10556761" cy="529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000000"/>
                  </a:solidFill>
                  <a:latin typeface="Noto Sans"/>
                </a:rPr>
                <a:t>A great (and easy to use) resource to help you identify good titles and tags based on search volume and competition.</a:t>
              </a:r>
            </a:p>
            <a:p>
              <a:pPr>
                <a:lnSpc>
                  <a:spcPts val="3840"/>
                </a:lnSpc>
              </a:pPr>
              <a:endParaRPr lang="en-US" sz="3200">
                <a:solidFill>
                  <a:srgbClr val="000000"/>
                </a:solidFill>
                <a:latin typeface="Noto Sans"/>
              </a:endParaRPr>
            </a:p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000000"/>
                  </a:solidFill>
                  <a:latin typeface="Noto Sans Bold"/>
                </a:rPr>
                <a:t>To Seek and To Save -&gt; Does Jesus want a relationship with me again? </a:t>
              </a:r>
            </a:p>
            <a:p>
              <a:pPr>
                <a:lnSpc>
                  <a:spcPts val="4560"/>
                </a:lnSpc>
              </a:pPr>
              <a:endParaRPr lang="en-US" sz="3200">
                <a:solidFill>
                  <a:srgbClr val="000000"/>
                </a:solidFill>
                <a:latin typeface="Noto Sans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676479"/>
              <a:ext cx="10556761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8359" b="28359"/>
          <a:stretch>
            <a:fillRect/>
          </a:stretch>
        </p:blipFill>
        <p:spPr>
          <a:xfrm>
            <a:off x="0" y="-321816"/>
            <a:ext cx="18288000" cy="527349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771919" y="10099904"/>
            <a:ext cx="19831838" cy="586595"/>
          </a:xfrm>
          <a:prstGeom prst="rect">
            <a:avLst/>
          </a:prstGeom>
          <a:solidFill>
            <a:srgbClr val="3B486B"/>
          </a:solidFill>
        </p:spPr>
      </p:sp>
      <p:grpSp>
        <p:nvGrpSpPr>
          <p:cNvPr id="4" name="Group 4"/>
          <p:cNvGrpSpPr/>
          <p:nvPr/>
        </p:nvGrpSpPr>
        <p:grpSpPr>
          <a:xfrm>
            <a:off x="2216974" y="6118807"/>
            <a:ext cx="13854052" cy="3498824"/>
            <a:chOff x="0" y="0"/>
            <a:chExt cx="18472069" cy="4665098"/>
          </a:xfrm>
        </p:grpSpPr>
        <p:sp>
          <p:nvSpPr>
            <p:cNvPr id="5" name="TextBox 5"/>
            <p:cNvSpPr txBox="1"/>
            <p:nvPr/>
          </p:nvSpPr>
          <p:spPr>
            <a:xfrm>
              <a:off x="2457159" y="4115273"/>
              <a:ext cx="13557751" cy="549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8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0"/>
              <a:ext cx="18472069" cy="3614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64"/>
                </a:lnSpc>
              </a:pPr>
              <a:r>
                <a:rPr lang="en-US" sz="9600">
                  <a:solidFill>
                    <a:srgbClr val="34313A"/>
                  </a:solidFill>
                  <a:latin typeface="Athelas"/>
                </a:rPr>
                <a:t>Next: The Ten Guidelines for Video Missions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3815" r="3815"/>
          <a:stretch>
            <a:fillRect/>
          </a:stretch>
        </p:blipFill>
        <p:spPr>
          <a:xfrm>
            <a:off x="-1051742" y="-280914"/>
            <a:ext cx="7490737" cy="1084882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809637" y="930891"/>
            <a:ext cx="10999897" cy="788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00"/>
              </a:lnSpc>
            </a:pPr>
            <a:r>
              <a:rPr lang="en-US" sz="6200" spc="62">
                <a:solidFill>
                  <a:srgbClr val="3B486B"/>
                </a:solidFill>
                <a:latin typeface="Noto Sans Bold"/>
              </a:rPr>
              <a:t>#1 - EXTRACT THE MESSAGE</a:t>
            </a:r>
          </a:p>
          <a:p>
            <a:pPr>
              <a:lnSpc>
                <a:spcPts val="4800"/>
              </a:lnSpc>
            </a:pPr>
            <a:endParaRPr lang="en-US" sz="6200" spc="62">
              <a:solidFill>
                <a:srgbClr val="3B486B"/>
              </a:solidFill>
              <a:latin typeface="Noto Sans Bold"/>
            </a:endParaRPr>
          </a:p>
          <a:p>
            <a:pPr>
              <a:lnSpc>
                <a:spcPts val="4800"/>
              </a:lnSpc>
            </a:pPr>
            <a:r>
              <a:rPr lang="en-US" sz="3200" spc="32">
                <a:solidFill>
                  <a:srgbClr val="171810"/>
                </a:solidFill>
                <a:latin typeface="Noto Sans Italics"/>
              </a:rPr>
              <a:t>Livestreams are for your established community.</a:t>
            </a:r>
          </a:p>
          <a:p>
            <a:pPr>
              <a:lnSpc>
                <a:spcPts val="4800"/>
              </a:lnSpc>
            </a:pPr>
            <a:endParaRPr lang="en-US" sz="3200" spc="32">
              <a:solidFill>
                <a:srgbClr val="171810"/>
              </a:solidFill>
              <a:latin typeface="Noto Sans Italics"/>
            </a:endParaRPr>
          </a:p>
          <a:p>
            <a:pPr>
              <a:lnSpc>
                <a:spcPts val="4800"/>
              </a:lnSpc>
            </a:pPr>
            <a:r>
              <a:rPr lang="en-US" sz="3200" spc="32">
                <a:solidFill>
                  <a:srgbClr val="171810"/>
                </a:solidFill>
                <a:latin typeface="Noto Sans Bold"/>
              </a:rPr>
              <a:t>Repost just the message to c</a:t>
            </a:r>
            <a:r>
              <a:rPr lang="en-US" sz="3200" spc="67">
                <a:solidFill>
                  <a:srgbClr val="171810"/>
                </a:solidFill>
                <a:latin typeface="Noto Sans Bold"/>
              </a:rPr>
              <a:t>reate evangelistic content with evergreen value that can minister to seekers indefinitely. </a:t>
            </a:r>
          </a:p>
          <a:p>
            <a:pPr>
              <a:lnSpc>
                <a:spcPts val="4800"/>
              </a:lnSpc>
            </a:pPr>
            <a:endParaRPr lang="en-US" sz="3200" spc="67">
              <a:solidFill>
                <a:srgbClr val="171810"/>
              </a:solidFill>
              <a:latin typeface="Noto Sans Bold"/>
            </a:endParaRPr>
          </a:p>
          <a:p>
            <a:pPr>
              <a:lnSpc>
                <a:spcPts val="4800"/>
              </a:lnSpc>
            </a:pPr>
            <a:r>
              <a:rPr lang="en-US" sz="3200" spc="32">
                <a:solidFill>
                  <a:srgbClr val="171810"/>
                </a:solidFill>
                <a:latin typeface="Noto Sans"/>
              </a:rPr>
              <a:t>Get creative, you can extract the children's stories too and other short snippets that have lasting value. </a:t>
            </a:r>
          </a:p>
          <a:p>
            <a:pPr>
              <a:lnSpc>
                <a:spcPts val="4800"/>
              </a:lnSpc>
            </a:pPr>
            <a:endParaRPr lang="en-US" sz="3200" spc="32">
              <a:solidFill>
                <a:srgbClr val="171810"/>
              </a:solidFill>
              <a:latin typeface="Noto Sans"/>
            </a:endParaRPr>
          </a:p>
          <a:p>
            <a:pPr>
              <a:lnSpc>
                <a:spcPts val="4800"/>
              </a:lnSpc>
            </a:pPr>
            <a:endParaRPr lang="en-US" sz="3200" spc="32">
              <a:solidFill>
                <a:srgbClr val="171810"/>
              </a:solidFill>
              <a:latin typeface="Noto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90600" y="5124450"/>
            <a:ext cx="2019300" cy="381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12248145" y="1244284"/>
            <a:ext cx="5494828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Noto Sans"/>
              </a:rPr>
              <a:t>Will my audience still care about what is covered in this video regardless of when they view it?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951800" y="3881998"/>
            <a:ext cx="7534214" cy="3611599"/>
            <a:chOff x="0" y="0"/>
            <a:chExt cx="10045618" cy="4815465"/>
          </a:xfrm>
        </p:grpSpPr>
        <p:sp>
          <p:nvSpPr>
            <p:cNvPr id="5" name="TextBox 5"/>
            <p:cNvSpPr txBox="1"/>
            <p:nvPr/>
          </p:nvSpPr>
          <p:spPr>
            <a:xfrm>
              <a:off x="0" y="161925"/>
              <a:ext cx="10045618" cy="3107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800" spc="263">
                  <a:solidFill>
                    <a:srgbClr val="FFFFFF"/>
                  </a:solidFill>
                  <a:latin typeface="Athelas"/>
                </a:rPr>
                <a:t>Questions to consider: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205865"/>
              <a:ext cx="10045618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11391900" y="-190500"/>
            <a:ext cx="38100" cy="111252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8" name="Group 8"/>
          <p:cNvGrpSpPr/>
          <p:nvPr/>
        </p:nvGrpSpPr>
        <p:grpSpPr>
          <a:xfrm>
            <a:off x="11115675" y="1491934"/>
            <a:ext cx="552450" cy="5524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153775" y="3605773"/>
            <a:ext cx="552450" cy="5524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1153775" y="7966391"/>
            <a:ext cx="552450" cy="55245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2248145" y="3575293"/>
            <a:ext cx="5494828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Noto Sans"/>
              </a:rPr>
              <a:t>If I was a part of my audience, would I spend time watching it?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48145" y="5520690"/>
            <a:ext cx="5877823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Noto Sans"/>
              </a:rPr>
              <a:t>Is the content in easy-to-digest segments that my audience can view on the go?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48145" y="7935911"/>
            <a:ext cx="565896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Noto Sans"/>
              </a:rPr>
              <a:t>Does this video address a common question or solve a problem?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115675" y="5760720"/>
            <a:ext cx="552450" cy="552450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24950" y="-1143000"/>
            <a:ext cx="38100" cy="2171700"/>
          </a:xfrm>
          <a:prstGeom prst="rect">
            <a:avLst/>
          </a:prstGeom>
          <a:solidFill>
            <a:srgbClr val="32323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478481"/>
            <a:ext cx="18288000" cy="680851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254570"/>
            <a:ext cx="17061685" cy="3335852"/>
            <a:chOff x="0" y="0"/>
            <a:chExt cx="22748913" cy="4447802"/>
          </a:xfrm>
        </p:grpSpPr>
        <p:sp>
          <p:nvSpPr>
            <p:cNvPr id="5" name="TextBox 5"/>
            <p:cNvSpPr txBox="1"/>
            <p:nvPr/>
          </p:nvSpPr>
          <p:spPr>
            <a:xfrm>
              <a:off x="0" y="2825801"/>
              <a:ext cx="22748913" cy="1622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75994" y="0"/>
              <a:ext cx="14935675" cy="190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39"/>
                </a:lnSpc>
              </a:pPr>
              <a:r>
                <a:rPr lang="en-US" sz="4699" spc="281">
                  <a:solidFill>
                    <a:srgbClr val="3B486B"/>
                  </a:solidFill>
                  <a:latin typeface="Noto Sans Bold"/>
                </a:rPr>
                <a:t>#2</a:t>
              </a:r>
              <a:r>
                <a:rPr lang="en-US" sz="4699" spc="281">
                  <a:solidFill>
                    <a:srgbClr val="323232"/>
                  </a:solidFill>
                  <a:latin typeface="Noto Sans Bold"/>
                </a:rPr>
                <a:t> - </a:t>
              </a:r>
              <a:r>
                <a:rPr lang="en-US" sz="4699" spc="281">
                  <a:solidFill>
                    <a:srgbClr val="3B486B"/>
                  </a:solidFill>
                  <a:latin typeface="Noto Sans Bold"/>
                </a:rPr>
                <a:t>OPTIMIZE THE TITLE OF YOUR MESSAGE FOR SEARCH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95684" y="-209550"/>
            <a:ext cx="10592316" cy="10706100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3" name="AutoShape 3"/>
          <p:cNvSpPr/>
          <p:nvPr/>
        </p:nvSpPr>
        <p:spPr>
          <a:xfrm>
            <a:off x="3796818" y="3955"/>
            <a:ext cx="86530" cy="1618785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4" name="AutoShape 4"/>
          <p:cNvSpPr/>
          <p:nvPr/>
        </p:nvSpPr>
        <p:spPr>
          <a:xfrm>
            <a:off x="3796818" y="8668215"/>
            <a:ext cx="86530" cy="1618785"/>
          </a:xfrm>
          <a:prstGeom prst="rect">
            <a:avLst/>
          </a:prstGeom>
          <a:solidFill>
            <a:srgbClr val="3B486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82683" y="3086100"/>
            <a:ext cx="4114800" cy="41148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426302" y="2888949"/>
            <a:ext cx="8717892" cy="3794868"/>
            <a:chOff x="0" y="0"/>
            <a:chExt cx="11623856" cy="5059824"/>
          </a:xfrm>
        </p:grpSpPr>
        <p:sp>
          <p:nvSpPr>
            <p:cNvPr id="7" name="TextBox 7"/>
            <p:cNvSpPr txBox="1"/>
            <p:nvPr/>
          </p:nvSpPr>
          <p:spPr>
            <a:xfrm>
              <a:off x="0" y="-66675"/>
              <a:ext cx="11623856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363">
                  <a:solidFill>
                    <a:srgbClr val="FFFFFF"/>
                  </a:solidFill>
                  <a:latin typeface="Noto Sans Bold"/>
                </a:rPr>
                <a:t>TITLE CHECKLIST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0873"/>
              <a:ext cx="11581754" cy="4298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Model your title after search phrases.</a:t>
              </a:r>
            </a:p>
            <a:p>
              <a:pPr>
                <a:lnSpc>
                  <a:spcPts val="5249"/>
                </a:lnSpc>
              </a:pPr>
              <a:r>
                <a:rPr lang="en-US" sz="3499" spc="22">
                  <a:solidFill>
                    <a:srgbClr val="FFFFFF"/>
                  </a:solidFill>
                  <a:ea typeface="Arimo"/>
                </a:rPr>
                <a:t>□ Pay attention to trends related to your topic.</a:t>
              </a:r>
            </a:p>
            <a:p>
              <a:pPr>
                <a:lnSpc>
                  <a:spcPts val="5249"/>
                </a:lnSpc>
              </a:pPr>
              <a:r>
                <a:rPr lang="en-US" sz="3499" spc="22">
                  <a:solidFill>
                    <a:srgbClr val="FFFFFF"/>
                  </a:solidFill>
                  <a:ea typeface="Arimo"/>
                </a:rPr>
                <a:t>□ Craft a title that piques curiosity.</a:t>
              </a:r>
            </a:p>
            <a:p>
              <a:pPr>
                <a:lnSpc>
                  <a:spcPts val="5249"/>
                </a:lnSpc>
              </a:pPr>
              <a:r>
                <a:rPr lang="en-US" sz="3499" spc="22">
                  <a:solidFill>
                    <a:srgbClr val="FFFFFF"/>
                  </a:solidFill>
                  <a:ea typeface="Arimo"/>
                </a:rPr>
                <a:t>□ Avoid dates and numbering systems.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423075" y="8664260"/>
            <a:ext cx="86530" cy="1618785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3" name="AutoShape 3"/>
          <p:cNvSpPr/>
          <p:nvPr/>
        </p:nvSpPr>
        <p:spPr>
          <a:xfrm>
            <a:off x="14423075" y="0"/>
            <a:ext cx="86530" cy="1618785"/>
          </a:xfrm>
          <a:prstGeom prst="rect">
            <a:avLst/>
          </a:prstGeom>
          <a:solidFill>
            <a:srgbClr val="3B486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2151696"/>
            <a:ext cx="4206514" cy="28025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12279" y="1962483"/>
            <a:ext cx="10036822" cy="318101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5617286"/>
            <a:ext cx="10216356" cy="4052005"/>
            <a:chOff x="0" y="0"/>
            <a:chExt cx="13621808" cy="5402673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13621808" cy="971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22"/>
                </a:lnSpc>
              </a:pPr>
              <a:r>
                <a:rPr lang="en-US" sz="4700">
                  <a:solidFill>
                    <a:srgbClr val="3B486B"/>
                  </a:solidFill>
                  <a:latin typeface="Noto Sans Bold"/>
                </a:rPr>
                <a:t>#3 - ADD TITLE &amp; DISCRIPTION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15410"/>
              <a:ext cx="13621359" cy="270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76" lvl="1" indent="-345438">
                <a:lnSpc>
                  <a:spcPts val="3839"/>
                </a:lnSpc>
                <a:buFont typeface="Arial"/>
                <a:buChar char="•"/>
              </a:pPr>
              <a:r>
                <a:rPr lang="en-US" sz="3199">
                  <a:solidFill>
                    <a:srgbClr val="000000"/>
                  </a:solidFill>
                  <a:latin typeface="Noto Sans"/>
                </a:rPr>
                <a:t>In the title field</a:t>
              </a:r>
            </a:p>
            <a:p>
              <a:pPr marL="690877" lvl="1" indent="-345439">
                <a:lnSpc>
                  <a:spcPts val="3839"/>
                </a:lnSpc>
                <a:buFont typeface="Arial"/>
                <a:buChar char="•"/>
              </a:pPr>
              <a:r>
                <a:rPr lang="en-US" sz="3199">
                  <a:solidFill>
                    <a:srgbClr val="000000"/>
                  </a:solidFill>
                  <a:latin typeface="Noto Sans"/>
                </a:rPr>
                <a:t>Copy the title as the first sentence in the description</a:t>
              </a:r>
            </a:p>
            <a:p>
              <a:pPr>
                <a:lnSpc>
                  <a:spcPts val="4560"/>
                </a:lnSpc>
              </a:pPr>
              <a:endParaRPr lang="en-US" sz="3199">
                <a:solidFill>
                  <a:srgbClr val="000000"/>
                </a:solidFill>
                <a:latin typeface="Noto San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697823"/>
              <a:ext cx="13621359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95684" y="-209550"/>
            <a:ext cx="10592316" cy="10706100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3" name="AutoShape 3"/>
          <p:cNvSpPr/>
          <p:nvPr/>
        </p:nvSpPr>
        <p:spPr>
          <a:xfrm>
            <a:off x="3796818" y="3955"/>
            <a:ext cx="86530" cy="1618785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4" name="AutoShape 4"/>
          <p:cNvSpPr/>
          <p:nvPr/>
        </p:nvSpPr>
        <p:spPr>
          <a:xfrm>
            <a:off x="3796818" y="8668215"/>
            <a:ext cx="86530" cy="1618785"/>
          </a:xfrm>
          <a:prstGeom prst="rect">
            <a:avLst/>
          </a:prstGeom>
          <a:solidFill>
            <a:srgbClr val="3B486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82683" y="3086100"/>
            <a:ext cx="4114800" cy="41148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330609" y="1843968"/>
            <a:ext cx="8717892" cy="7080993"/>
            <a:chOff x="0" y="0"/>
            <a:chExt cx="11623856" cy="9441324"/>
          </a:xfrm>
        </p:grpSpPr>
        <p:sp>
          <p:nvSpPr>
            <p:cNvPr id="7" name="TextBox 7"/>
            <p:cNvSpPr txBox="1"/>
            <p:nvPr/>
          </p:nvSpPr>
          <p:spPr>
            <a:xfrm>
              <a:off x="0" y="-66675"/>
              <a:ext cx="11623856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363">
                  <a:solidFill>
                    <a:srgbClr val="FFFFFF"/>
                  </a:solidFill>
                  <a:latin typeface="Noto Sans Bold"/>
                </a:rPr>
                <a:t>DISCRIPTION BOX CHECKLIST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0873"/>
              <a:ext cx="11581754" cy="8680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Add title in the description box</a:t>
              </a:r>
            </a:p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Add speaker’s name</a:t>
              </a:r>
            </a:p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Add timestamps for easy navigation of longer videos (you need at least three)</a:t>
              </a:r>
            </a:p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Add video/topic/series/speaker information and backlinks</a:t>
              </a:r>
            </a:p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Add hashtags</a:t>
              </a:r>
            </a:p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Add social media information and links</a:t>
              </a:r>
            </a:p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Add general church or ministry information and links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00691" y="-682914"/>
            <a:ext cx="86618" cy="171161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>
            <a:off x="9100691" y="9431193"/>
            <a:ext cx="86618" cy="171161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8059" r="18059"/>
          <a:stretch>
            <a:fillRect/>
          </a:stretch>
        </p:blipFill>
        <p:spPr>
          <a:xfrm>
            <a:off x="0" y="0"/>
            <a:ext cx="9848084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698196" y="2261159"/>
            <a:ext cx="8092193" cy="6960845"/>
            <a:chOff x="0" y="0"/>
            <a:chExt cx="10789590" cy="9281127"/>
          </a:xfrm>
        </p:grpSpPr>
        <p:sp>
          <p:nvSpPr>
            <p:cNvPr id="6" name="TextBox 6"/>
            <p:cNvSpPr txBox="1"/>
            <p:nvPr/>
          </p:nvSpPr>
          <p:spPr>
            <a:xfrm>
              <a:off x="1" y="-47625"/>
              <a:ext cx="10789588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FFFFF"/>
                  </a:solidFill>
                  <a:latin typeface="Noto Sans Bold"/>
                </a:rPr>
                <a:t>Outline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49764"/>
              <a:ext cx="10789590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60"/>
                </a:lnSpc>
              </a:pPr>
              <a:r>
                <a:rPr lang="en-US" sz="3800" spc="281">
                  <a:solidFill>
                    <a:srgbClr val="FFFFFF"/>
                  </a:solidFill>
                  <a:latin typeface="Noto Sans Italics"/>
                </a:rPr>
                <a:t>YouTube for Ministry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251802"/>
              <a:ext cx="10789590" cy="6029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Noto Sans"/>
                </a:rPr>
                <a:t>Getting started</a:t>
              </a:r>
            </a:p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Noto Sans"/>
                </a:rPr>
                <a:t>Know your audience review</a:t>
              </a:r>
            </a:p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Noto Sans"/>
                </a:rPr>
                <a:t>How to get found on YouTube</a:t>
              </a:r>
            </a:p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Noto Sans"/>
                </a:rPr>
                <a:t>10 tips for optimization videos</a:t>
              </a:r>
            </a:p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Noto Sans"/>
                </a:rPr>
                <a:t>Improve your curb appeal</a:t>
              </a:r>
            </a:p>
            <a:p>
              <a:pPr marL="647700" lvl="1" indent="-323850">
                <a:lnSpc>
                  <a:spcPts val="4500"/>
                </a:lnSpc>
                <a:buFont typeface="Arial"/>
                <a:buChar char="•"/>
              </a:pPr>
              <a:r>
                <a:rPr lang="en-US" sz="3000" spc="30">
                  <a:solidFill>
                    <a:srgbClr val="FFFFFF"/>
                  </a:solidFill>
                  <a:latin typeface="Noto Sans"/>
                </a:rPr>
                <a:t>Q&amp;A</a:t>
              </a:r>
            </a:p>
            <a:p>
              <a:pPr algn="ctr">
                <a:lnSpc>
                  <a:spcPts val="4500"/>
                </a:lnSpc>
              </a:pPr>
              <a:endParaRPr lang="en-US" sz="3000" spc="30">
                <a:solidFill>
                  <a:srgbClr val="FFFFFF"/>
                </a:solidFill>
                <a:latin typeface="Noto Sans"/>
              </a:endParaRPr>
            </a:p>
            <a:p>
              <a:pPr marL="0" lvl="0" indent="0" algn="ctr">
                <a:lnSpc>
                  <a:spcPts val="4500"/>
                </a:lnSpc>
              </a:pPr>
              <a:endParaRPr lang="en-US" sz="3000" spc="30">
                <a:solidFill>
                  <a:srgbClr val="FFFFFF"/>
                </a:solidFill>
                <a:latin typeface="Noto Sans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67463"/>
            <a:ext cx="12151256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66604" y="1605443"/>
            <a:ext cx="3157869" cy="315786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096323" y="4778375"/>
            <a:ext cx="4298431" cy="1254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8"/>
              </a:lnSpc>
            </a:pPr>
            <a:r>
              <a:rPr lang="en-US" sz="7234">
                <a:solidFill>
                  <a:srgbClr val="3B486B"/>
                </a:solidFill>
                <a:latin typeface="Athelas Bold"/>
              </a:rPr>
              <a:t>example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574750" y="8641612"/>
            <a:ext cx="38100" cy="21717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68674" y="0"/>
            <a:ext cx="10719326" cy="103441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525392" y="4160766"/>
            <a:ext cx="9669392" cy="4050227"/>
            <a:chOff x="0" y="0"/>
            <a:chExt cx="12892523" cy="5400302"/>
          </a:xfrm>
        </p:grpSpPr>
        <p:sp>
          <p:nvSpPr>
            <p:cNvPr id="5" name="TextBox 5"/>
            <p:cNvSpPr txBox="1"/>
            <p:nvPr/>
          </p:nvSpPr>
          <p:spPr>
            <a:xfrm>
              <a:off x="0" y="3778301"/>
              <a:ext cx="12892523" cy="1622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196648" y="0"/>
              <a:ext cx="8464516" cy="2857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9"/>
                </a:lnSpc>
              </a:pPr>
              <a:r>
                <a:rPr lang="en-US" sz="4699" spc="281">
                  <a:solidFill>
                    <a:srgbClr val="FFFFFF"/>
                  </a:solidFill>
                  <a:latin typeface="Noto Sans Bold"/>
                </a:rPr>
                <a:t>#4 - CREATE AN EYE-CATCHING THUMBNAIL</a:t>
              </a:r>
            </a:p>
          </p:txBody>
        </p:sp>
      </p:grpSp>
      <p:sp>
        <p:nvSpPr>
          <p:cNvPr id="7" name="AutoShape 7"/>
          <p:cNvSpPr/>
          <p:nvPr/>
        </p:nvSpPr>
        <p:spPr>
          <a:xfrm rot="-10800000">
            <a:off x="3593800" y="-545812"/>
            <a:ext cx="38100" cy="2171700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90600" y="5124450"/>
            <a:ext cx="2019300" cy="381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TextBox 3"/>
          <p:cNvSpPr txBox="1"/>
          <p:nvPr/>
        </p:nvSpPr>
        <p:spPr>
          <a:xfrm>
            <a:off x="12248145" y="601980"/>
            <a:ext cx="5494828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Noto Sans"/>
              </a:rPr>
              <a:t>Choose an image and/or graphics that stand out and pique curiosity.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51800" y="4043923"/>
            <a:ext cx="7534214" cy="229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800" spc="263">
                <a:solidFill>
                  <a:srgbClr val="FFFFFF"/>
                </a:solidFill>
                <a:latin typeface="Athelas"/>
              </a:rPr>
              <a:t>Elements of a great thumbnail</a:t>
            </a:r>
          </a:p>
        </p:txBody>
      </p:sp>
      <p:sp>
        <p:nvSpPr>
          <p:cNvPr id="5" name="AutoShape 5"/>
          <p:cNvSpPr/>
          <p:nvPr/>
        </p:nvSpPr>
        <p:spPr>
          <a:xfrm>
            <a:off x="11391900" y="-190500"/>
            <a:ext cx="38100" cy="111252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6" name="Group 6"/>
          <p:cNvGrpSpPr/>
          <p:nvPr/>
        </p:nvGrpSpPr>
        <p:grpSpPr>
          <a:xfrm>
            <a:off x="11115675" y="733425"/>
            <a:ext cx="552450" cy="5524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53775" y="3329548"/>
            <a:ext cx="552450" cy="5524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1115675" y="6334368"/>
            <a:ext cx="552450" cy="5524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2248145" y="1768954"/>
            <a:ext cx="5877823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Noto Sans"/>
              </a:rPr>
              <a:t>Include large-font text that teases a value or a story.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48145" y="2969503"/>
            <a:ext cx="5658969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Noto Sans"/>
              </a:rPr>
              <a:t>Include close-ups of people’s faces. Viewers should be able to see the whites of their eyes on a mobile device.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134725" y="4886325"/>
            <a:ext cx="552450" cy="55245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951800" y="6498566"/>
            <a:ext cx="7534214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Noto Sans Italics"/>
              </a:rPr>
              <a:t>Use Canva.com to create a standard template for video thumbnails that reflects your ministry’s brand.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48145" y="4681463"/>
            <a:ext cx="565896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Noto Sans"/>
              </a:rPr>
              <a:t>Vary the thumbnails from picture to picture. Can use stock images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48145" y="6393423"/>
            <a:ext cx="565896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Noto Sans"/>
              </a:rPr>
              <a:t>Incorporate your branding and logo.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48145" y="7427276"/>
            <a:ext cx="565896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Noto Sans"/>
              </a:rPr>
              <a:t>Make sure the thumbnail is easy to understand on a small screen.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48145" y="8831580"/>
            <a:ext cx="565896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Noto Sans"/>
              </a:rPr>
              <a:t>Add extra contrast, saturation, and sharpness.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134725" y="1919449"/>
            <a:ext cx="552450" cy="552450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153775" y="7465376"/>
            <a:ext cx="552450" cy="55245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1134725" y="8869680"/>
            <a:ext cx="552450" cy="552450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71018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0011" y="7101840"/>
            <a:ext cx="16189289" cy="31669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423075" y="8664260"/>
            <a:ext cx="86530" cy="1618785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3" name="AutoShape 3"/>
          <p:cNvSpPr/>
          <p:nvPr/>
        </p:nvSpPr>
        <p:spPr>
          <a:xfrm>
            <a:off x="14423075" y="0"/>
            <a:ext cx="86530" cy="1618785"/>
          </a:xfrm>
          <a:prstGeom prst="rect">
            <a:avLst/>
          </a:prstGeom>
          <a:solidFill>
            <a:srgbClr val="3B486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656006" cy="1028304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578446" y="3215851"/>
            <a:ext cx="6557154" cy="4330611"/>
            <a:chOff x="0" y="-28575"/>
            <a:chExt cx="8742871" cy="5774148"/>
          </a:xfrm>
        </p:grpSpPr>
        <p:sp>
          <p:nvSpPr>
            <p:cNvPr id="6" name="TextBox 6"/>
            <p:cNvSpPr txBox="1"/>
            <p:nvPr/>
          </p:nvSpPr>
          <p:spPr>
            <a:xfrm>
              <a:off x="0" y="-28575"/>
              <a:ext cx="8742871" cy="19620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922"/>
                </a:lnSpc>
              </a:pPr>
              <a:r>
                <a:rPr lang="en-US" sz="4700" dirty="0">
                  <a:solidFill>
                    <a:srgbClr val="3B486B"/>
                  </a:solidFill>
                  <a:latin typeface="Noto Sans Bold"/>
                </a:rPr>
                <a:t>#5 - ADD THE VIDEO TO A PLAYLIST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6872" y="2121101"/>
              <a:ext cx="7816168" cy="2057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 dirty="0">
                  <a:solidFill>
                    <a:srgbClr val="000000"/>
                  </a:solidFill>
                  <a:latin typeface="Noto Sans Italics"/>
                </a:rPr>
                <a:t>Organize your channel by speakers, topics and series</a:t>
              </a:r>
            </a:p>
            <a:p>
              <a:pPr>
                <a:lnSpc>
                  <a:spcPts val="4560"/>
                </a:lnSpc>
              </a:pPr>
              <a:endParaRPr lang="en-US" sz="3199" dirty="0">
                <a:solidFill>
                  <a:srgbClr val="000000"/>
                </a:solidFill>
                <a:latin typeface="Noto Sans Itali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40723"/>
              <a:ext cx="7816169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574750" y="8641612"/>
            <a:ext cx="38100" cy="2171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 rot="-10800000">
            <a:off x="3593800" y="-545812"/>
            <a:ext cx="38100" cy="21717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47764" y="322964"/>
            <a:ext cx="9964036" cy="99640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58849" y="3692545"/>
            <a:ext cx="9669392" cy="4050227"/>
            <a:chOff x="0" y="0"/>
            <a:chExt cx="12892523" cy="5400302"/>
          </a:xfrm>
        </p:grpSpPr>
        <p:sp>
          <p:nvSpPr>
            <p:cNvPr id="6" name="TextBox 6"/>
            <p:cNvSpPr txBox="1"/>
            <p:nvPr/>
          </p:nvSpPr>
          <p:spPr>
            <a:xfrm>
              <a:off x="0" y="3778301"/>
              <a:ext cx="12892523" cy="1622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196648" y="0"/>
              <a:ext cx="8464516" cy="2857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9"/>
                </a:lnSpc>
              </a:pPr>
              <a:r>
                <a:rPr lang="en-US" sz="4699" spc="281">
                  <a:solidFill>
                    <a:srgbClr val="FFFFFF"/>
                  </a:solidFill>
                  <a:latin typeface="Noto Sans Bold"/>
                </a:rPr>
                <a:t>#6 - MAXIMIZE YOUR USE OF RELEVANT TAGS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1028700"/>
            <a:ext cx="6800056" cy="11333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44009" y="2527488"/>
            <a:ext cx="9329716" cy="674709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17697" y="2527488"/>
            <a:ext cx="8109218" cy="6359722"/>
            <a:chOff x="0" y="0"/>
            <a:chExt cx="10812290" cy="8479629"/>
          </a:xfrm>
        </p:grpSpPr>
        <p:sp>
          <p:nvSpPr>
            <p:cNvPr id="5" name="TextBox 5"/>
            <p:cNvSpPr txBox="1"/>
            <p:nvPr/>
          </p:nvSpPr>
          <p:spPr>
            <a:xfrm>
              <a:off x="0" y="-38100"/>
              <a:ext cx="10812290" cy="1175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55"/>
                </a:lnSpc>
              </a:pPr>
              <a:r>
                <a:rPr lang="en-US" sz="5599">
                  <a:solidFill>
                    <a:srgbClr val="000000"/>
                  </a:solidFill>
                  <a:latin typeface="Noto Sans Bold"/>
                </a:rPr>
                <a:t>Tag checklist: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18991"/>
              <a:ext cx="10811934" cy="5578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>
                  <a:solidFill>
                    <a:srgbClr val="000000"/>
                  </a:solidFill>
                  <a:ea typeface="Noto Sans"/>
                </a:rPr>
                <a:t>□ Your unique channel tag (example: Angels in the Glen) If the video is part of a series, you may also want to create a unique series tag.</a:t>
              </a:r>
            </a:p>
            <a:p>
              <a:pPr>
                <a:lnSpc>
                  <a:spcPts val="2880"/>
                </a:lnSpc>
              </a:pPr>
              <a:r>
                <a:rPr lang="en-US" sz="2400">
                  <a:solidFill>
                    <a:srgbClr val="000000"/>
                  </a:solidFill>
                  <a:ea typeface="Arimo"/>
                </a:rPr>
                <a:t>□ Name of speaker if applicable</a:t>
              </a:r>
            </a:p>
            <a:p>
              <a:pPr>
                <a:lnSpc>
                  <a:spcPts val="2880"/>
                </a:lnSpc>
              </a:pPr>
              <a:r>
                <a:rPr lang="en-US" sz="2400">
                  <a:solidFill>
                    <a:srgbClr val="000000"/>
                  </a:solidFill>
                  <a:ea typeface="Arimo"/>
                </a:rPr>
                <a:t>□ Title (tags should include the exact title of your video)</a:t>
              </a:r>
            </a:p>
            <a:p>
              <a:pPr>
                <a:lnSpc>
                  <a:spcPts val="2880"/>
                </a:lnSpc>
              </a:pPr>
              <a:r>
                <a:rPr lang="en-US" sz="2400">
                  <a:solidFill>
                    <a:srgbClr val="000000"/>
                  </a:solidFill>
                  <a:ea typeface="Arimo"/>
                </a:rPr>
                <a:t>□ Four- to five-word search phrases related to the video</a:t>
              </a:r>
            </a:p>
            <a:p>
              <a:pPr>
                <a:lnSpc>
                  <a:spcPts val="2880"/>
                </a:lnSpc>
              </a:pPr>
              <a:r>
                <a:rPr lang="en-US" sz="2400">
                  <a:solidFill>
                    <a:srgbClr val="000000"/>
                  </a:solidFill>
                  <a:ea typeface="Arimo"/>
                </a:rPr>
                <a:t>□ Variations on your search phrases (including commonly misspelled keywords)</a:t>
              </a:r>
            </a:p>
            <a:p>
              <a:pPr>
                <a:lnSpc>
                  <a:spcPts val="2880"/>
                </a:lnSpc>
              </a:pPr>
              <a:r>
                <a:rPr lang="en-US" sz="2400">
                  <a:solidFill>
                    <a:srgbClr val="000000"/>
                  </a:solidFill>
                  <a:ea typeface="Arimo"/>
                </a:rPr>
                <a:t>□ Avoid random tags and one- or two-word tags.</a:t>
              </a:r>
            </a:p>
            <a:p>
              <a:pPr>
                <a:lnSpc>
                  <a:spcPts val="2880"/>
                </a:lnSpc>
              </a:pPr>
              <a:r>
                <a:rPr lang="en-US" sz="2400">
                  <a:solidFill>
                    <a:srgbClr val="000000"/>
                  </a:solidFill>
                  <a:ea typeface="Arimo"/>
                </a:rPr>
                <a:t>□ Don’t use misleading keywords.</a:t>
              </a:r>
            </a:p>
            <a:p>
              <a:pPr>
                <a:lnSpc>
                  <a:spcPts val="4560"/>
                </a:lnSpc>
              </a:pPr>
              <a:endParaRPr lang="en-US" sz="2400">
                <a:solidFill>
                  <a:srgbClr val="000000"/>
                </a:solidFill>
                <a:ea typeface="Arim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774779"/>
              <a:ext cx="10811934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574750" y="8641612"/>
            <a:ext cx="38100" cy="2171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 rot="-10800000">
            <a:off x="3593800" y="-545812"/>
            <a:ext cx="38100" cy="21717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3110022"/>
            <a:ext cx="7832354" cy="444172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971759" y="3284836"/>
            <a:ext cx="9669392" cy="3335852"/>
            <a:chOff x="0" y="0"/>
            <a:chExt cx="12892523" cy="4447802"/>
          </a:xfrm>
        </p:grpSpPr>
        <p:sp>
          <p:nvSpPr>
            <p:cNvPr id="6" name="TextBox 6"/>
            <p:cNvSpPr txBox="1"/>
            <p:nvPr/>
          </p:nvSpPr>
          <p:spPr>
            <a:xfrm>
              <a:off x="0" y="2825801"/>
              <a:ext cx="12892523" cy="1622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196648" y="0"/>
              <a:ext cx="8464516" cy="190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9"/>
                </a:lnSpc>
              </a:pPr>
              <a:r>
                <a:rPr lang="en-US" sz="4699" spc="281">
                  <a:solidFill>
                    <a:srgbClr val="FFFFFF"/>
                  </a:solidFill>
                  <a:latin typeface="Noto Sans Bold"/>
                </a:rPr>
                <a:t>#7 - CHOOSE END SCREEN OPTIONS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94235" y="4952762"/>
            <a:ext cx="8108951" cy="2905922"/>
            <a:chOff x="0" y="0"/>
            <a:chExt cx="10811934" cy="3874562"/>
          </a:xfrm>
        </p:grpSpPr>
        <p:sp>
          <p:nvSpPr>
            <p:cNvPr id="9" name="TextBox 9"/>
            <p:cNvSpPr txBox="1"/>
            <p:nvPr/>
          </p:nvSpPr>
          <p:spPr>
            <a:xfrm>
              <a:off x="0" y="9525"/>
              <a:ext cx="10811934" cy="2682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dirty="0">
                  <a:solidFill>
                    <a:srgbClr val="FFFFFF"/>
                  </a:solidFill>
                  <a:ea typeface="Noto Sans"/>
                </a:rPr>
                <a:t>□ Add a subscribe to the channel call-out</a:t>
              </a:r>
            </a:p>
            <a:p>
              <a:pPr>
                <a:lnSpc>
                  <a:spcPts val="2880"/>
                </a:lnSpc>
              </a:pPr>
              <a:r>
                <a:rPr lang="en-US" sz="2400" dirty="0">
                  <a:solidFill>
                    <a:srgbClr val="FFFFFF"/>
                  </a:solidFill>
                  <a:ea typeface="Arimo"/>
                </a:rPr>
                <a:t>□ Add a playlist call-out or a video call-out</a:t>
              </a:r>
            </a:p>
            <a:p>
              <a:pPr>
                <a:lnSpc>
                  <a:spcPts val="2880"/>
                </a:lnSpc>
              </a:pPr>
              <a:r>
                <a:rPr lang="en-US" sz="2400" dirty="0">
                  <a:solidFill>
                    <a:srgbClr val="FFFFFF"/>
                  </a:solidFill>
                  <a:ea typeface="Arimo"/>
                </a:rPr>
                <a:t>□ If possible, add a link to your website. (Members of the YouTube partners program have this option.)</a:t>
              </a:r>
            </a:p>
            <a:p>
              <a:pPr>
                <a:lnSpc>
                  <a:spcPts val="4560"/>
                </a:lnSpc>
              </a:pPr>
              <a:endParaRPr lang="en-US" sz="2400" dirty="0">
                <a:solidFill>
                  <a:srgbClr val="FFFFFF"/>
                </a:solidFill>
                <a:ea typeface="Arimo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169712"/>
              <a:ext cx="10811934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0" r="7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490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5862320" cy="4309180"/>
            <a:chOff x="0" y="0"/>
            <a:chExt cx="7816426" cy="5745573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7816426" cy="1962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22"/>
                </a:lnSpc>
              </a:pPr>
              <a:r>
                <a:rPr lang="en-US" sz="4700">
                  <a:solidFill>
                    <a:srgbClr val="FFFFFF"/>
                  </a:solidFill>
                  <a:latin typeface="Noto Sans Bold"/>
                </a:rPr>
                <a:t>#8 - ADD AT LEAST ONE CARD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506010"/>
              <a:ext cx="7816169" cy="2057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>
                  <a:solidFill>
                    <a:srgbClr val="FFFFFF"/>
                  </a:solidFill>
                  <a:latin typeface="Noto Sans Italics"/>
                </a:rPr>
                <a:t>Cards appear as callouts </a:t>
              </a:r>
            </a:p>
            <a:p>
              <a:pPr>
                <a:lnSpc>
                  <a:spcPts val="3839"/>
                </a:lnSpc>
              </a:pPr>
              <a:r>
                <a:rPr lang="en-US" sz="3199">
                  <a:solidFill>
                    <a:srgbClr val="FFFFFF"/>
                  </a:solidFill>
                  <a:latin typeface="Noto Sans Italics"/>
                </a:rPr>
                <a:t>within the video.</a:t>
              </a:r>
            </a:p>
            <a:p>
              <a:pPr>
                <a:lnSpc>
                  <a:spcPts val="4560"/>
                </a:lnSpc>
              </a:pPr>
              <a:endParaRPr lang="en-US" sz="3199">
                <a:solidFill>
                  <a:srgbClr val="FFFFFF"/>
                </a:solidFill>
                <a:latin typeface="Noto Sans Itali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040723"/>
              <a:ext cx="7816169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5498" b="102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385751" y="8566018"/>
            <a:ext cx="5957688" cy="40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9144000" y="880669"/>
            <a:ext cx="8703880" cy="3620713"/>
            <a:chOff x="0" y="0"/>
            <a:chExt cx="11605174" cy="4827617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11605174" cy="1825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087"/>
                </a:lnSpc>
              </a:pPr>
              <a:r>
                <a:rPr lang="en-US" sz="8799">
                  <a:solidFill>
                    <a:srgbClr val="171810"/>
                  </a:solidFill>
                  <a:latin typeface="Athelas Bold"/>
                </a:rPr>
                <a:t>Video is King!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350054"/>
              <a:ext cx="11604791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236">
                  <a:solidFill>
                    <a:srgbClr val="393536"/>
                  </a:solidFill>
                  <a:latin typeface="Noto Sans Bold"/>
                </a:rPr>
                <a:t>Internet video traffic accounts for 80% of all consumer Internet traffic.</a:t>
              </a:r>
              <a:r>
                <a:rPr lang="en-US" sz="3200" spc="236">
                  <a:solidFill>
                    <a:srgbClr val="FFFFFF"/>
                  </a:solidFill>
                  <a:latin typeface="Noto Sans Bold"/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122767"/>
              <a:ext cx="11604791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574750" y="8641612"/>
            <a:ext cx="38100" cy="2171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 rot="-10800000">
            <a:off x="3593800" y="-545812"/>
            <a:ext cx="38100" cy="21717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57588" y="1625888"/>
            <a:ext cx="10001712" cy="767404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58849" y="4049733"/>
            <a:ext cx="9669392" cy="3335852"/>
            <a:chOff x="0" y="0"/>
            <a:chExt cx="12892523" cy="4447802"/>
          </a:xfrm>
        </p:grpSpPr>
        <p:sp>
          <p:nvSpPr>
            <p:cNvPr id="6" name="TextBox 6"/>
            <p:cNvSpPr txBox="1"/>
            <p:nvPr/>
          </p:nvSpPr>
          <p:spPr>
            <a:xfrm>
              <a:off x="0" y="2825801"/>
              <a:ext cx="12892523" cy="1622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196648" y="0"/>
              <a:ext cx="8464516" cy="190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9"/>
                </a:lnSpc>
              </a:pPr>
              <a:r>
                <a:rPr lang="en-US" sz="4699" spc="281">
                  <a:solidFill>
                    <a:srgbClr val="FFFFFF"/>
                  </a:solidFill>
                  <a:latin typeface="Noto Sans Bold"/>
                </a:rPr>
                <a:t>#9 - PIN A COMMENT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1507" y="0"/>
            <a:ext cx="17484986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8926" flipV="1">
            <a:off x="1806620" y="367115"/>
            <a:ext cx="6862309" cy="166411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423075" y="8664260"/>
            <a:ext cx="86530" cy="1618785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3" name="AutoShape 3"/>
          <p:cNvSpPr/>
          <p:nvPr/>
        </p:nvSpPr>
        <p:spPr>
          <a:xfrm>
            <a:off x="14423075" y="0"/>
            <a:ext cx="86530" cy="1618785"/>
          </a:xfrm>
          <a:prstGeom prst="rect">
            <a:avLst/>
          </a:prstGeom>
          <a:solidFill>
            <a:srgbClr val="3B486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354974" cy="1028304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147827" y="3237282"/>
            <a:ext cx="6292939" cy="4309180"/>
            <a:chOff x="0" y="0"/>
            <a:chExt cx="8390585" cy="5745573"/>
          </a:xfrm>
        </p:grpSpPr>
        <p:sp>
          <p:nvSpPr>
            <p:cNvPr id="6" name="TextBox 6"/>
            <p:cNvSpPr txBox="1"/>
            <p:nvPr/>
          </p:nvSpPr>
          <p:spPr>
            <a:xfrm>
              <a:off x="0" y="-28575"/>
              <a:ext cx="8390585" cy="1962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22"/>
                </a:lnSpc>
              </a:pPr>
              <a:r>
                <a:rPr lang="en-US" sz="4700">
                  <a:solidFill>
                    <a:srgbClr val="3B486B"/>
                  </a:solidFill>
                  <a:latin typeface="Noto Sans Bold"/>
                </a:rPr>
                <a:t>#10 - ENGAGE WITH COMMENTS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506010"/>
              <a:ext cx="8390308" cy="2057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9"/>
                </a:lnSpc>
              </a:pPr>
              <a:r>
                <a:rPr lang="en-US" sz="3199">
                  <a:solidFill>
                    <a:srgbClr val="000000"/>
                  </a:solidFill>
                  <a:latin typeface="Noto Sans Italics"/>
                </a:rPr>
                <a:t>Don’t just talk at your audience; talk with them.</a:t>
              </a:r>
            </a:p>
            <a:p>
              <a:pPr>
                <a:lnSpc>
                  <a:spcPts val="4560"/>
                </a:lnSpc>
              </a:pPr>
              <a:endParaRPr lang="en-US" sz="3199">
                <a:solidFill>
                  <a:srgbClr val="000000"/>
                </a:solidFill>
                <a:latin typeface="Noto Sans Itali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040723"/>
              <a:ext cx="8390308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95684" y="-209550"/>
            <a:ext cx="10592316" cy="10706100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3" name="AutoShape 3"/>
          <p:cNvSpPr/>
          <p:nvPr/>
        </p:nvSpPr>
        <p:spPr>
          <a:xfrm>
            <a:off x="3796818" y="3955"/>
            <a:ext cx="86530" cy="1618785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4" name="AutoShape 4"/>
          <p:cNvSpPr/>
          <p:nvPr/>
        </p:nvSpPr>
        <p:spPr>
          <a:xfrm>
            <a:off x="3796818" y="8668215"/>
            <a:ext cx="86530" cy="1618785"/>
          </a:xfrm>
          <a:prstGeom prst="rect">
            <a:avLst/>
          </a:prstGeom>
          <a:solidFill>
            <a:srgbClr val="3B486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52955" y="2588671"/>
            <a:ext cx="4087727" cy="510965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330609" y="3158418"/>
            <a:ext cx="8717892" cy="4452093"/>
            <a:chOff x="0" y="0"/>
            <a:chExt cx="11623856" cy="5936124"/>
          </a:xfrm>
        </p:grpSpPr>
        <p:sp>
          <p:nvSpPr>
            <p:cNvPr id="7" name="TextBox 7"/>
            <p:cNvSpPr txBox="1"/>
            <p:nvPr/>
          </p:nvSpPr>
          <p:spPr>
            <a:xfrm>
              <a:off x="0" y="-66675"/>
              <a:ext cx="11623856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363">
                  <a:solidFill>
                    <a:srgbClr val="FFFFFF"/>
                  </a:solidFill>
                  <a:latin typeface="Noto Sans Bold"/>
                </a:rPr>
                <a:t>TIPS FOR GROWING COMMUNTIY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60873"/>
              <a:ext cx="11581754" cy="5175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Heart comments</a:t>
              </a:r>
            </a:p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Reply to all comments</a:t>
              </a:r>
            </a:p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Thumbs up/down comments</a:t>
              </a:r>
            </a:p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Invite people to your website</a:t>
              </a:r>
            </a:p>
            <a:p>
              <a:pPr>
                <a:lnSpc>
                  <a:spcPts val="5249"/>
                </a:lnSpc>
              </a:pPr>
              <a:r>
                <a:rPr lang="en-US" sz="3499" spc="34">
                  <a:solidFill>
                    <a:srgbClr val="FFFFFF"/>
                  </a:solidFill>
                  <a:ea typeface="Noto Sans"/>
                </a:rPr>
                <a:t>□ Collect email addresses</a:t>
              </a:r>
            </a:p>
            <a:p>
              <a:pPr>
                <a:lnSpc>
                  <a:spcPts val="5249"/>
                </a:lnSpc>
              </a:pPr>
              <a:endParaRPr lang="en-US" sz="3499" spc="34">
                <a:solidFill>
                  <a:srgbClr val="FFFFFF"/>
                </a:solidFill>
                <a:ea typeface="Noto Sans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80" b="4706"/>
          <a:stretch>
            <a:fillRect/>
          </a:stretch>
        </p:blipFill>
        <p:spPr>
          <a:xfrm>
            <a:off x="0" y="2258356"/>
            <a:ext cx="18288000" cy="802864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124950" y="-1647825"/>
            <a:ext cx="38100" cy="21717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80227" y="4161690"/>
            <a:ext cx="2033958" cy="15763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685680"/>
            <a:ext cx="17061685" cy="3335852"/>
            <a:chOff x="0" y="0"/>
            <a:chExt cx="22748913" cy="4447802"/>
          </a:xfrm>
        </p:grpSpPr>
        <p:sp>
          <p:nvSpPr>
            <p:cNvPr id="6" name="TextBox 6"/>
            <p:cNvSpPr txBox="1"/>
            <p:nvPr/>
          </p:nvSpPr>
          <p:spPr>
            <a:xfrm>
              <a:off x="0" y="2825801"/>
              <a:ext cx="22748913" cy="1622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875994" y="0"/>
              <a:ext cx="14935675" cy="1905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39"/>
                </a:lnSpc>
              </a:pPr>
              <a:r>
                <a:rPr lang="en-US" sz="4699" spc="281">
                  <a:solidFill>
                    <a:srgbClr val="FFFFFF"/>
                  </a:solidFill>
                  <a:latin typeface="Noto Sans Bold"/>
                </a:rPr>
                <a:t>FOLLOW THESE GUIDELINES AND GET HIGH SEO SCORES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077068" y="-1143000"/>
            <a:ext cx="38100" cy="2171700"/>
          </a:xfrm>
          <a:prstGeom prst="rect">
            <a:avLst/>
          </a:prstGeom>
          <a:solidFill>
            <a:srgbClr val="3B486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646313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961914" y="1538344"/>
            <a:ext cx="4306508" cy="122197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383157" y="3458835"/>
            <a:ext cx="9884702" cy="4764602"/>
            <a:chOff x="0" y="0"/>
            <a:chExt cx="13179602" cy="6352802"/>
          </a:xfrm>
        </p:grpSpPr>
        <p:sp>
          <p:nvSpPr>
            <p:cNvPr id="6" name="TextBox 6"/>
            <p:cNvSpPr txBox="1"/>
            <p:nvPr/>
          </p:nvSpPr>
          <p:spPr>
            <a:xfrm>
              <a:off x="0" y="4730801"/>
              <a:ext cx="13179602" cy="1622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245561" y="0"/>
              <a:ext cx="8652996" cy="3810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9"/>
                </a:lnSpc>
              </a:pPr>
              <a:r>
                <a:rPr lang="en-US" sz="4699" spc="281">
                  <a:solidFill>
                    <a:srgbClr val="3B486B"/>
                  </a:solidFill>
                  <a:latin typeface="Noto Sans Bold"/>
                </a:rPr>
                <a:t>ELEMENTS OF A STRONG DIGITAL CURB APPEAL ON YOUTUBE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766127" y="1267057"/>
            <a:ext cx="86530" cy="1618785"/>
          </a:xfrm>
          <a:prstGeom prst="rect">
            <a:avLst/>
          </a:prstGeom>
          <a:solidFill>
            <a:srgbClr val="E8F0F8"/>
          </a:solidFill>
        </p:spPr>
      </p:sp>
      <p:sp>
        <p:nvSpPr>
          <p:cNvPr id="3" name="AutoShape 3"/>
          <p:cNvSpPr/>
          <p:nvPr/>
        </p:nvSpPr>
        <p:spPr>
          <a:xfrm rot="5400000">
            <a:off x="17435342" y="1267057"/>
            <a:ext cx="86530" cy="1618785"/>
          </a:xfrm>
          <a:prstGeom prst="rect">
            <a:avLst/>
          </a:prstGeom>
          <a:solidFill>
            <a:srgbClr val="E8F0F8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684280"/>
            <a:ext cx="18288000" cy="66027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625" y="7296642"/>
            <a:ext cx="3332073" cy="25823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88661" y="1694307"/>
            <a:ext cx="14110677" cy="735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2"/>
              </a:lnSpc>
            </a:pPr>
            <a:r>
              <a:rPr lang="en-US" sz="4700" spc="42">
                <a:solidFill>
                  <a:srgbClr val="FFFFFF"/>
                </a:solidFill>
                <a:latin typeface="Noto Sans Bold"/>
              </a:rPr>
              <a:t>#1 - PROFILE IMAGE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8288000" cy="89992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9229725"/>
            <a:ext cx="18288000" cy="735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2"/>
              </a:lnSpc>
            </a:pPr>
            <a:r>
              <a:rPr lang="en-US" sz="4700" spc="42">
                <a:solidFill>
                  <a:srgbClr val="FFFFFF"/>
                </a:solidFill>
                <a:latin typeface="Noto Sans Bold"/>
              </a:rPr>
              <a:t>#2 - HIGH RES &amp; EYE CATCHING HEADER IMAGE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68222"/>
            <a:ext cx="16230600" cy="86910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3" name="AutoShape 3"/>
          <p:cNvSpPr/>
          <p:nvPr/>
        </p:nvSpPr>
        <p:spPr>
          <a:xfrm>
            <a:off x="1028700" y="9417601"/>
            <a:ext cx="16230600" cy="86910"/>
          </a:xfrm>
          <a:prstGeom prst="rect">
            <a:avLst/>
          </a:prstGeom>
          <a:solidFill>
            <a:srgbClr val="3B486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1299" b="1299"/>
          <a:stretch>
            <a:fillRect/>
          </a:stretch>
        </p:blipFill>
        <p:spPr>
          <a:xfrm>
            <a:off x="1028700" y="4049328"/>
            <a:ext cx="16230600" cy="520897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452824"/>
            <a:ext cx="15282833" cy="735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"/>
              </a:lnSpc>
            </a:pPr>
            <a:r>
              <a:rPr lang="en-US" sz="4700" spc="42">
                <a:solidFill>
                  <a:srgbClr val="3B486B"/>
                </a:solidFill>
                <a:latin typeface="Noto Sans Bold"/>
              </a:rPr>
              <a:t>#3 - COMPLETE THE DESCRIPTION SECTION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381000" y="3275117"/>
            <a:ext cx="6591300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3B486B"/>
                </a:solidFill>
                <a:latin typeface="Noto Sans Bold"/>
              </a:rPr>
              <a:t>Church example: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95684" y="-209550"/>
            <a:ext cx="10592316" cy="10706100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3" name="AutoShape 3"/>
          <p:cNvSpPr/>
          <p:nvPr/>
        </p:nvSpPr>
        <p:spPr>
          <a:xfrm>
            <a:off x="3796818" y="3955"/>
            <a:ext cx="86530" cy="1618785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4" name="AutoShape 4"/>
          <p:cNvSpPr/>
          <p:nvPr/>
        </p:nvSpPr>
        <p:spPr>
          <a:xfrm>
            <a:off x="3796818" y="8668215"/>
            <a:ext cx="86530" cy="1618785"/>
          </a:xfrm>
          <a:prstGeom prst="rect">
            <a:avLst/>
          </a:prstGeom>
          <a:solidFill>
            <a:srgbClr val="3B486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25948" y="3086100"/>
            <a:ext cx="4114800" cy="41148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144000" y="3301651"/>
            <a:ext cx="8000194" cy="8194856"/>
            <a:chOff x="0" y="-66675"/>
            <a:chExt cx="10666925" cy="10926475"/>
          </a:xfrm>
        </p:grpSpPr>
        <p:sp>
          <p:nvSpPr>
            <p:cNvPr id="7" name="TextBox 7"/>
            <p:cNvSpPr txBox="1"/>
            <p:nvPr/>
          </p:nvSpPr>
          <p:spPr>
            <a:xfrm>
              <a:off x="0" y="10154950"/>
              <a:ext cx="10628289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0666925" cy="1551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759"/>
                </a:lnSpc>
              </a:pPr>
              <a:r>
                <a:rPr lang="en-US" sz="3400" spc="373">
                  <a:solidFill>
                    <a:srgbClr val="FFFFFF"/>
                  </a:solidFill>
                  <a:latin typeface="Noto Sans Bold"/>
                </a:rPr>
                <a:t>The description should include: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92511"/>
              <a:ext cx="10628289" cy="32932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0671" lvl="1">
                <a:lnSpc>
                  <a:spcPts val="3900"/>
                </a:lnSpc>
              </a:pPr>
              <a:r>
                <a:rPr lang="en-US" sz="2800" dirty="0">
                  <a:solidFill>
                    <a:srgbClr val="FFFFFF"/>
                  </a:solidFill>
                  <a:ea typeface="Noto Sans"/>
                </a:rPr>
                <a:t>□  </a:t>
              </a:r>
              <a:r>
                <a:rPr lang="en-US" sz="2600" spc="26" dirty="0">
                  <a:solidFill>
                    <a:srgbClr val="FFFFFF"/>
                  </a:solidFill>
                  <a:latin typeface="Noto Sans"/>
                </a:rPr>
                <a:t>A call-out to your target audience</a:t>
              </a:r>
            </a:p>
            <a:p>
              <a:pPr marL="280671" lvl="1">
                <a:lnSpc>
                  <a:spcPts val="3900"/>
                </a:lnSpc>
              </a:pPr>
              <a:r>
                <a:rPr lang="en-US" sz="2800" dirty="0">
                  <a:solidFill>
                    <a:srgbClr val="FFFFFF"/>
                  </a:solidFill>
                  <a:ea typeface="Noto Sans"/>
                </a:rPr>
                <a:t>□  </a:t>
              </a:r>
              <a:r>
                <a:rPr lang="en-US" sz="2600" spc="26" dirty="0">
                  <a:solidFill>
                    <a:srgbClr val="FFFFFF"/>
                  </a:solidFill>
                  <a:latin typeface="Noto Sans"/>
                </a:rPr>
                <a:t>The unique value of your channel (UVP)</a:t>
              </a:r>
            </a:p>
            <a:p>
              <a:pPr marL="280671" lvl="1">
                <a:lnSpc>
                  <a:spcPts val="3900"/>
                </a:lnSpc>
              </a:pPr>
              <a:r>
                <a:rPr lang="en-US" sz="2800" dirty="0">
                  <a:solidFill>
                    <a:srgbClr val="FFFFFF"/>
                  </a:solidFill>
                  <a:ea typeface="Noto Sans"/>
                </a:rPr>
                <a:t>□  </a:t>
              </a:r>
              <a:r>
                <a:rPr lang="en-US" sz="2600" spc="26" dirty="0">
                  <a:solidFill>
                    <a:srgbClr val="FFFFFF"/>
                  </a:solidFill>
                  <a:latin typeface="Noto Sans"/>
                </a:rPr>
                <a:t>What your channel is about</a:t>
              </a:r>
            </a:p>
            <a:p>
              <a:pPr marL="280671" lvl="1">
                <a:lnSpc>
                  <a:spcPts val="3900"/>
                </a:lnSpc>
              </a:pPr>
              <a:r>
                <a:rPr lang="en-US" sz="2800" dirty="0">
                  <a:solidFill>
                    <a:srgbClr val="FFFFFF"/>
                  </a:solidFill>
                  <a:ea typeface="Noto Sans"/>
                </a:rPr>
                <a:t>□  </a:t>
              </a:r>
              <a:r>
                <a:rPr lang="en-US" sz="2600" spc="26" dirty="0">
                  <a:solidFill>
                    <a:srgbClr val="FFFFFF"/>
                  </a:solidFill>
                  <a:latin typeface="Noto Sans"/>
                </a:rPr>
                <a:t>What they should expect from your channel</a:t>
              </a:r>
            </a:p>
            <a:p>
              <a:pPr marL="280670" lvl="1">
                <a:lnSpc>
                  <a:spcPts val="3900"/>
                </a:lnSpc>
              </a:pPr>
              <a:r>
                <a:rPr lang="en-US" sz="2800" dirty="0">
                  <a:solidFill>
                    <a:srgbClr val="FFFFFF"/>
                  </a:solidFill>
                  <a:ea typeface="Noto Sans"/>
                </a:rPr>
                <a:t>□  </a:t>
              </a:r>
              <a:r>
                <a:rPr lang="en-US" sz="2600" spc="26" dirty="0">
                  <a:solidFill>
                    <a:srgbClr val="FFFFFF"/>
                  </a:solidFill>
                  <a:latin typeface="Noto Sans"/>
                </a:rPr>
                <a:t>Posting schedule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92372"/>
            <a:ext cx="7440198" cy="10379372"/>
          </a:xfrm>
          <a:prstGeom prst="rect">
            <a:avLst/>
          </a:prstGeom>
          <a:solidFill>
            <a:srgbClr val="3B486B"/>
          </a:solidFill>
        </p:spPr>
      </p:sp>
      <p:grpSp>
        <p:nvGrpSpPr>
          <p:cNvPr id="3" name="Group 3"/>
          <p:cNvGrpSpPr/>
          <p:nvPr/>
        </p:nvGrpSpPr>
        <p:grpSpPr>
          <a:xfrm>
            <a:off x="8230405" y="533511"/>
            <a:ext cx="9028895" cy="12883220"/>
            <a:chOff x="0" y="0"/>
            <a:chExt cx="12038527" cy="17177626"/>
          </a:xfrm>
        </p:grpSpPr>
        <p:sp>
          <p:nvSpPr>
            <p:cNvPr id="4" name="TextBox 4"/>
            <p:cNvSpPr txBox="1"/>
            <p:nvPr/>
          </p:nvSpPr>
          <p:spPr>
            <a:xfrm>
              <a:off x="0" y="13020407"/>
              <a:ext cx="12038527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3847955"/>
              <a:ext cx="11994922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5645228"/>
              <a:ext cx="12038527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472776"/>
              <a:ext cx="11994922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2038527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3300" spc="363">
                  <a:solidFill>
                    <a:srgbClr val="34313A"/>
                  </a:solidFill>
                  <a:latin typeface="Noto Sans Bold"/>
                </a:rPr>
                <a:t>WHAT'S NEEDED: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70398"/>
              <a:ext cx="11994922" cy="11157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2280" lvl="1" indent="-231140">
                <a:lnSpc>
                  <a:spcPts val="4200"/>
                </a:lnSpc>
                <a:buFont typeface="Arial"/>
                <a:buChar char="•"/>
              </a:pPr>
              <a:r>
                <a:rPr lang="en-US" sz="2800" spc="27">
                  <a:solidFill>
                    <a:srgbClr val="34313A"/>
                  </a:solidFill>
                  <a:latin typeface="Noto Sans Bold"/>
                </a:rPr>
                <a:t>Communication skills:</a:t>
              </a:r>
              <a:r>
                <a:rPr lang="en-US" sz="2800" spc="27">
                  <a:solidFill>
                    <a:srgbClr val="34313A"/>
                  </a:solidFill>
                  <a:latin typeface="Noto Sans"/>
                </a:rPr>
                <a:t> being able to communicate an idea clearly and efficiently is key</a:t>
              </a:r>
            </a:p>
            <a:p>
              <a:pPr marL="462280" lvl="1" indent="-231140">
                <a:lnSpc>
                  <a:spcPts val="4199"/>
                </a:lnSpc>
                <a:buFont typeface="Arial"/>
                <a:buChar char="•"/>
              </a:pPr>
              <a:r>
                <a:rPr lang="en-US" sz="2799" spc="28">
                  <a:solidFill>
                    <a:srgbClr val="34313A"/>
                  </a:solidFill>
                  <a:latin typeface="Noto Sans Bold"/>
                </a:rPr>
                <a:t>Elementary video editing skills:</a:t>
              </a:r>
              <a:r>
                <a:rPr lang="en-US" sz="2799" spc="28">
                  <a:solidFill>
                    <a:srgbClr val="34313A"/>
                  </a:solidFill>
                  <a:latin typeface="Noto Sans"/>
                </a:rPr>
                <a:t> being able to cut out errors or splice together footage is easily learned</a:t>
              </a:r>
            </a:p>
            <a:p>
              <a:pPr marL="462280" lvl="1" indent="-231140">
                <a:lnSpc>
                  <a:spcPts val="4199"/>
                </a:lnSpc>
                <a:buFont typeface="Arial"/>
                <a:buChar char="•"/>
              </a:pPr>
              <a:r>
                <a:rPr lang="en-US" sz="2799" spc="27">
                  <a:solidFill>
                    <a:srgbClr val="34313A"/>
                  </a:solidFill>
                  <a:latin typeface="Noto Sans Bold"/>
                </a:rPr>
                <a:t>Video editing software:</a:t>
              </a:r>
              <a:r>
                <a:rPr lang="en-US" sz="2799" spc="27">
                  <a:solidFill>
                    <a:srgbClr val="34313A"/>
                  </a:solidFill>
                  <a:latin typeface="Noto Sans"/>
                </a:rPr>
                <a:t> free software is more than sufficient, such as Windows Movie Maker for PC and iMovie for Mac</a:t>
              </a:r>
            </a:p>
            <a:p>
              <a:pPr marL="462280" lvl="1" indent="-231140">
                <a:lnSpc>
                  <a:spcPts val="4199"/>
                </a:lnSpc>
                <a:buFont typeface="Arial"/>
                <a:buChar char="•"/>
              </a:pPr>
              <a:r>
                <a:rPr lang="en-US" sz="2799" spc="27">
                  <a:solidFill>
                    <a:srgbClr val="34313A"/>
                  </a:solidFill>
                  <a:latin typeface="Noto Sans Bold"/>
                </a:rPr>
                <a:t>Basic design skills:</a:t>
              </a:r>
              <a:r>
                <a:rPr lang="en-US" sz="2799" spc="27">
                  <a:solidFill>
                    <a:srgbClr val="34313A"/>
                  </a:solidFill>
                  <a:latin typeface="Noto Sans"/>
                </a:rPr>
                <a:t> I recommend Canva that makes design easy with ready-made templates, graphics, and stock images.</a:t>
              </a:r>
            </a:p>
            <a:p>
              <a:pPr marL="462280" lvl="1" indent="-231140">
                <a:lnSpc>
                  <a:spcPts val="4199"/>
                </a:lnSpc>
                <a:buFont typeface="Arial"/>
                <a:buChar char="•"/>
              </a:pPr>
              <a:r>
                <a:rPr lang="en-US" sz="2799" spc="27">
                  <a:solidFill>
                    <a:srgbClr val="34313A"/>
                  </a:solidFill>
                  <a:latin typeface="Noto Sans Bold"/>
                </a:rPr>
                <a:t>Expert knowledge of your target audience: </a:t>
              </a:r>
              <a:r>
                <a:rPr lang="en-US" sz="2799" spc="27">
                  <a:solidFill>
                    <a:srgbClr val="34313A"/>
                  </a:solidFill>
                  <a:latin typeface="Noto Sans"/>
                </a:rPr>
                <a:t>How can you help them? What are their pain points and felt needs?</a:t>
              </a:r>
            </a:p>
            <a:p>
              <a:pPr>
                <a:lnSpc>
                  <a:spcPts val="4199"/>
                </a:lnSpc>
              </a:pPr>
              <a:endParaRPr lang="en-US" sz="2799" spc="27">
                <a:solidFill>
                  <a:srgbClr val="34313A"/>
                </a:solidFill>
                <a:latin typeface="Noto Sans"/>
              </a:endParaRPr>
            </a:p>
            <a:p>
              <a:pPr>
                <a:lnSpc>
                  <a:spcPts val="4200"/>
                </a:lnSpc>
              </a:pPr>
              <a:r>
                <a:rPr lang="en-US" sz="2800" spc="27">
                  <a:solidFill>
                    <a:srgbClr val="34313A"/>
                  </a:solidFill>
                  <a:latin typeface="Noto Sans Italics"/>
                </a:rPr>
                <a:t>Don't know how to do something, YouTube or Google it!</a:t>
              </a:r>
              <a:r>
                <a:rPr lang="en-US" sz="2800" spc="27">
                  <a:solidFill>
                    <a:srgbClr val="34313A"/>
                  </a:solidFill>
                  <a:latin typeface="Noto Sans"/>
                </a:rPr>
                <a:t> 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361417"/>
            <a:ext cx="6411498" cy="5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800">
                <a:solidFill>
                  <a:srgbClr val="FFFFFF"/>
                </a:solidFill>
                <a:latin typeface="Athelas"/>
              </a:rPr>
              <a:t>What you need to get started...it's okay to learn as you go!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68222"/>
            <a:ext cx="16230600" cy="86910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3" name="AutoShape 3"/>
          <p:cNvSpPr/>
          <p:nvPr/>
        </p:nvSpPr>
        <p:spPr>
          <a:xfrm>
            <a:off x="1028700" y="9417601"/>
            <a:ext cx="16230600" cy="86910"/>
          </a:xfrm>
          <a:prstGeom prst="rect">
            <a:avLst/>
          </a:prstGeom>
          <a:solidFill>
            <a:srgbClr val="3B486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3964245"/>
            <a:ext cx="15005908" cy="52940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452824"/>
            <a:ext cx="15282833" cy="735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"/>
              </a:lnSpc>
            </a:pPr>
            <a:r>
              <a:rPr lang="en-US" sz="4700" spc="42">
                <a:solidFill>
                  <a:srgbClr val="3B486B"/>
                </a:solidFill>
                <a:latin typeface="Noto Sans Bold"/>
              </a:rPr>
              <a:t>#4 - INCLUDE LINKS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0700" y="3214634"/>
            <a:ext cx="5753100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3B486B"/>
                </a:solidFill>
                <a:latin typeface="Noto Sans Bold"/>
              </a:rPr>
              <a:t>Church example: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171390"/>
            <a:ext cx="15713835" cy="100456"/>
          </a:xfrm>
          <a:prstGeom prst="rect">
            <a:avLst/>
          </a:prstGeom>
          <a:solidFill>
            <a:srgbClr val="E8F0F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4035" b="3362"/>
          <a:stretch>
            <a:fillRect/>
          </a:stretch>
        </p:blipFill>
        <p:spPr>
          <a:xfrm>
            <a:off x="1028700" y="746574"/>
            <a:ext cx="16230600" cy="32940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9429" y="2381637"/>
            <a:ext cx="3152308" cy="24430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23386" y="5143500"/>
            <a:ext cx="4856043" cy="225806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60875" y="8418118"/>
            <a:ext cx="16198425" cy="1506544"/>
            <a:chOff x="0" y="0"/>
            <a:chExt cx="21597900" cy="2008725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21597900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60"/>
                </a:lnSpc>
              </a:pPr>
              <a:r>
                <a:rPr lang="en-US" sz="3800" spc="281">
                  <a:solidFill>
                    <a:srgbClr val="FFFFFF"/>
                  </a:solidFill>
                  <a:latin typeface="Noto Sans Bold"/>
                </a:rPr>
                <a:t>Choose at least 1 link to show in your channel header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313400"/>
              <a:ext cx="21597900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3574750" y="8641612"/>
            <a:ext cx="38100" cy="21717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AutoShape 3"/>
          <p:cNvSpPr/>
          <p:nvPr/>
        </p:nvSpPr>
        <p:spPr>
          <a:xfrm rot="-10800000">
            <a:off x="3593800" y="-545812"/>
            <a:ext cx="38100" cy="21717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419" y="3086100"/>
            <a:ext cx="45720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622501" y="4528847"/>
            <a:ext cx="15147823" cy="3335853"/>
            <a:chOff x="0" y="0"/>
            <a:chExt cx="20197097" cy="4447803"/>
          </a:xfrm>
        </p:grpSpPr>
        <p:sp>
          <p:nvSpPr>
            <p:cNvPr id="6" name="TextBox 6"/>
            <p:cNvSpPr txBox="1"/>
            <p:nvPr/>
          </p:nvSpPr>
          <p:spPr>
            <a:xfrm>
              <a:off x="0" y="2825801"/>
              <a:ext cx="20197097" cy="1622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441212" y="0"/>
              <a:ext cx="13260294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39"/>
                </a:lnSpc>
              </a:pPr>
              <a:r>
                <a:rPr lang="en-US" sz="4699" spc="281" dirty="0">
                  <a:solidFill>
                    <a:srgbClr val="FFFFFF"/>
                  </a:solidFill>
                  <a:latin typeface="Noto Sans Bold"/>
                </a:rPr>
                <a:t>#5 - THOUGHTFULLY ARRANGE YOUR</a:t>
              </a:r>
            </a:p>
            <a:p>
              <a:pPr>
                <a:lnSpc>
                  <a:spcPts val="5639"/>
                </a:lnSpc>
              </a:pPr>
              <a:r>
                <a:rPr lang="en-US" sz="4699" spc="281" dirty="0">
                  <a:solidFill>
                    <a:srgbClr val="FFFFFF"/>
                  </a:solidFill>
                  <a:latin typeface="Noto Sans Bold"/>
                </a:rPr>
                <a:t>HOMEPAGE VIDEOS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189546" y="0"/>
            <a:ext cx="86530" cy="1618785"/>
          </a:xfrm>
          <a:prstGeom prst="rect">
            <a:avLst/>
          </a:prstGeom>
          <a:solidFill>
            <a:srgbClr val="3B486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025" b="4025"/>
          <a:stretch>
            <a:fillRect/>
          </a:stretch>
        </p:blipFill>
        <p:spPr>
          <a:xfrm>
            <a:off x="9292852" y="2320552"/>
            <a:ext cx="7966448" cy="796644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63626" y="2520245"/>
            <a:ext cx="6484325" cy="6738055"/>
            <a:chOff x="0" y="0"/>
            <a:chExt cx="8645766" cy="8984073"/>
          </a:xfrm>
        </p:grpSpPr>
        <p:sp>
          <p:nvSpPr>
            <p:cNvPr id="5" name="TextBox 5"/>
            <p:cNvSpPr txBox="1"/>
            <p:nvPr/>
          </p:nvSpPr>
          <p:spPr>
            <a:xfrm>
              <a:off x="0" y="-28575"/>
              <a:ext cx="8645766" cy="1962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22"/>
                </a:lnSpc>
              </a:pPr>
              <a:r>
                <a:rPr lang="en-US" sz="4700">
                  <a:solidFill>
                    <a:srgbClr val="3B486B"/>
                  </a:solidFill>
                  <a:latin typeface="Noto Sans Bold"/>
                </a:rPr>
                <a:t>#6 - CREATE A CHANNEL TRAILER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506010"/>
              <a:ext cx="8645482" cy="529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77" lvl="1" indent="-345439">
                <a:lnSpc>
                  <a:spcPts val="3839"/>
                </a:lnSpc>
                <a:buFont typeface="Arial"/>
                <a:buChar char="•"/>
              </a:pPr>
              <a:r>
                <a:rPr lang="en-US" sz="3199" dirty="0">
                  <a:solidFill>
                    <a:srgbClr val="000000"/>
                  </a:solidFill>
                  <a:latin typeface="Noto Sans"/>
                </a:rPr>
                <a:t>speaks directly new people </a:t>
              </a:r>
            </a:p>
            <a:p>
              <a:pPr marL="690877" lvl="1" indent="-345439">
                <a:lnSpc>
                  <a:spcPts val="3839"/>
                </a:lnSpc>
                <a:buFont typeface="Arial"/>
                <a:buChar char="•"/>
              </a:pPr>
              <a:r>
                <a:rPr lang="en-US" sz="3199" dirty="0">
                  <a:solidFill>
                    <a:srgbClr val="000000"/>
                  </a:solidFill>
                  <a:latin typeface="Noto Sans"/>
                </a:rPr>
                <a:t>shares what your channel is about or what your goal is</a:t>
              </a:r>
            </a:p>
            <a:p>
              <a:pPr marL="690877" lvl="1" indent="-345439">
                <a:lnSpc>
                  <a:spcPts val="3839"/>
                </a:lnSpc>
                <a:buFont typeface="Arial"/>
                <a:buChar char="•"/>
              </a:pPr>
              <a:r>
                <a:rPr lang="en-US" sz="3199" dirty="0">
                  <a:solidFill>
                    <a:srgbClr val="000000"/>
                  </a:solidFill>
                  <a:latin typeface="Noto Sans"/>
                </a:rPr>
                <a:t>how often they can expect new content </a:t>
              </a:r>
            </a:p>
            <a:p>
              <a:pPr marL="690877" lvl="1" indent="-345439">
                <a:lnSpc>
                  <a:spcPts val="3839"/>
                </a:lnSpc>
                <a:buFont typeface="Arial"/>
                <a:buChar char="•"/>
              </a:pPr>
              <a:r>
                <a:rPr lang="en-US" sz="3199" dirty="0">
                  <a:solidFill>
                    <a:srgbClr val="000000"/>
                  </a:solidFill>
                  <a:latin typeface="Noto Sans"/>
                </a:rPr>
                <a:t>what kind of content they can expect </a:t>
              </a:r>
            </a:p>
            <a:p>
              <a:pPr>
                <a:lnSpc>
                  <a:spcPts val="4560"/>
                </a:lnSpc>
              </a:pPr>
              <a:endParaRPr lang="en-US" sz="3199" dirty="0">
                <a:solidFill>
                  <a:srgbClr val="000000"/>
                </a:solidFill>
                <a:latin typeface="Noto San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279223"/>
              <a:ext cx="8645482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79483" y="3248025"/>
            <a:ext cx="13815564" cy="3790949"/>
            <a:chOff x="0" y="0"/>
            <a:chExt cx="18420752" cy="5054599"/>
          </a:xfrm>
        </p:grpSpPr>
        <p:sp>
          <p:nvSpPr>
            <p:cNvPr id="3" name="TextBox 3"/>
            <p:cNvSpPr txBox="1"/>
            <p:nvPr/>
          </p:nvSpPr>
          <p:spPr>
            <a:xfrm>
              <a:off x="0" y="114300"/>
              <a:ext cx="18420752" cy="3591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368"/>
                </a:lnSpc>
              </a:pPr>
              <a:r>
                <a:rPr lang="en-US" sz="9600" spc="672">
                  <a:solidFill>
                    <a:srgbClr val="FFFFFF"/>
                  </a:solidFill>
                  <a:latin typeface="Noto Sans"/>
                </a:rPr>
                <a:t>SDADATA.ORG</a:t>
              </a:r>
            </a:p>
            <a:p>
              <a:pPr algn="ctr">
                <a:lnSpc>
                  <a:spcPts val="10368"/>
                </a:lnSpc>
              </a:pPr>
              <a:r>
                <a:rPr lang="en-US" sz="9600" spc="672">
                  <a:solidFill>
                    <a:srgbClr val="FFFFFF"/>
                  </a:solidFill>
                  <a:latin typeface="Noto Sans"/>
                </a:rPr>
                <a:t>JDIM.DIGITAL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0137" y="4317364"/>
              <a:ext cx="18280477" cy="737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363">
                  <a:solidFill>
                    <a:srgbClr val="D9D9D9"/>
                  </a:solidFill>
                  <a:latin typeface="Montserrat Classic"/>
                </a:rPr>
                <a:t>FOR FREE RESOURCES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9100735" y="0"/>
            <a:ext cx="86530" cy="161878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AutoShape 6"/>
          <p:cNvSpPr/>
          <p:nvPr/>
        </p:nvSpPr>
        <p:spPr>
          <a:xfrm>
            <a:off x="9100735" y="8664260"/>
            <a:ext cx="86530" cy="1618785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33948" y="1658781"/>
            <a:ext cx="6800308" cy="359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500" spc="67">
                <a:solidFill>
                  <a:srgbClr val="FFFFFF"/>
                </a:solidFill>
                <a:latin typeface="Athelas Bold"/>
              </a:rPr>
              <a:t>The Digital Discipleship &amp; Evangelism Guide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1111424"/>
            <a:ext cx="6352263" cy="8276564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5400000">
            <a:off x="766127" y="7672694"/>
            <a:ext cx="86530" cy="161878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AutoShape 5"/>
          <p:cNvSpPr/>
          <p:nvPr/>
        </p:nvSpPr>
        <p:spPr>
          <a:xfrm rot="5400000">
            <a:off x="17435342" y="7672694"/>
            <a:ext cx="86530" cy="161878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6" name="Group 6"/>
          <p:cNvGrpSpPr/>
          <p:nvPr/>
        </p:nvGrpSpPr>
        <p:grpSpPr>
          <a:xfrm>
            <a:off x="8533948" y="5983284"/>
            <a:ext cx="8381194" cy="2060899"/>
            <a:chOff x="0" y="0"/>
            <a:chExt cx="11174925" cy="2747865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11174925" cy="650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236">
                  <a:solidFill>
                    <a:srgbClr val="FFFFFF"/>
                  </a:solidFill>
                  <a:latin typeface="Noto Sans Bold"/>
                </a:rPr>
                <a:t>Available in Print &amp; Digital Formats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47640"/>
              <a:ext cx="11174925" cy="1800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FFFFF"/>
                  </a:solidFill>
                  <a:latin typeface="Noto Sans Italics"/>
                </a:rPr>
                <a:t>AdventSource &amp; Amazon</a:t>
              </a:r>
            </a:p>
            <a:p>
              <a:pPr>
                <a:lnSpc>
                  <a:spcPts val="6750"/>
                </a:lnSpc>
              </a:pPr>
              <a:r>
                <a:rPr lang="en-US" sz="4500" spc="45">
                  <a:solidFill>
                    <a:srgbClr val="FFFFFF"/>
                  </a:solidFill>
                  <a:latin typeface="Noto Sans"/>
                </a:rPr>
                <a:t>JDIM.digital/book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825" r="20825"/>
          <a:stretch>
            <a:fillRect/>
          </a:stretch>
        </p:blipFill>
        <p:spPr>
          <a:xfrm>
            <a:off x="3886200" y="1028700"/>
            <a:ext cx="7216369" cy="82296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2759331" cy="8283830"/>
          </a:xfrm>
          <a:prstGeom prst="rect">
            <a:avLst/>
          </a:prstGeom>
          <a:solidFill>
            <a:srgbClr val="3B486B"/>
          </a:solidFill>
        </p:spPr>
      </p:sp>
      <p:sp>
        <p:nvSpPr>
          <p:cNvPr id="4" name="AutoShape 4"/>
          <p:cNvSpPr/>
          <p:nvPr/>
        </p:nvSpPr>
        <p:spPr>
          <a:xfrm>
            <a:off x="10094626" y="6511274"/>
            <a:ext cx="2019300" cy="38100"/>
          </a:xfrm>
          <a:prstGeom prst="rect">
            <a:avLst/>
          </a:prstGeom>
          <a:solidFill>
            <a:srgbClr val="323232"/>
          </a:solidFill>
        </p:spPr>
      </p:sp>
      <p:sp>
        <p:nvSpPr>
          <p:cNvPr id="5" name="TextBox 5"/>
          <p:cNvSpPr txBox="1"/>
          <p:nvPr/>
        </p:nvSpPr>
        <p:spPr>
          <a:xfrm>
            <a:off x="13115986" y="5602589"/>
            <a:ext cx="4143314" cy="159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8800" spc="87">
                <a:solidFill>
                  <a:srgbClr val="323232"/>
                </a:solidFill>
                <a:latin typeface="Athelas"/>
              </a:rPr>
              <a:t>Q&amp;A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9817" y="1994260"/>
            <a:ext cx="17228366" cy="4501077"/>
            <a:chOff x="0" y="0"/>
            <a:chExt cx="22971155" cy="6001436"/>
          </a:xfrm>
        </p:grpSpPr>
        <p:sp>
          <p:nvSpPr>
            <p:cNvPr id="3" name="TextBox 3"/>
            <p:cNvSpPr txBox="1"/>
            <p:nvPr/>
          </p:nvSpPr>
          <p:spPr>
            <a:xfrm>
              <a:off x="0" y="1444676"/>
              <a:ext cx="22971155" cy="4556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80"/>
                </a:lnSpc>
              </a:pPr>
              <a:r>
                <a:rPr lang="en-US" sz="8000">
                  <a:solidFill>
                    <a:srgbClr val="FFFFFF"/>
                  </a:solidFill>
                  <a:latin typeface="Noto Sans Italics"/>
                </a:rPr>
                <a:t>If you try to reach everyone</a:t>
              </a:r>
            </a:p>
            <a:p>
              <a:pPr algn="ctr">
                <a:lnSpc>
                  <a:spcPts val="8880"/>
                </a:lnSpc>
              </a:pPr>
              <a:r>
                <a:rPr lang="en-US" sz="8000">
                  <a:solidFill>
                    <a:srgbClr val="FFFFFF"/>
                  </a:solidFill>
                  <a:latin typeface="Noto Sans Italics"/>
                </a:rPr>
                <a:t>all the time, you'll end up</a:t>
              </a:r>
            </a:p>
            <a:p>
              <a:pPr algn="ctr">
                <a:lnSpc>
                  <a:spcPts val="8880"/>
                </a:lnSpc>
              </a:pPr>
              <a:r>
                <a:rPr lang="en-US" sz="8000">
                  <a:solidFill>
                    <a:srgbClr val="FFFFFF"/>
                  </a:solidFill>
                  <a:latin typeface="Noto Sans Bold Italics"/>
                </a:rPr>
                <a:t>REACHING NO ONE.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913860" y="0"/>
              <a:ext cx="15081587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spc="179">
                  <a:solidFill>
                    <a:srgbClr val="FFFFFF"/>
                  </a:solidFill>
                  <a:latin typeface="Noto Sans Bold"/>
                </a:rPr>
                <a:t>KNOW YOUR AUDIENCE: MARKETING RULE OF THUMB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9917" b="56666"/>
          <a:stretch>
            <a:fillRect/>
          </a:stretch>
        </p:blipFill>
        <p:spPr>
          <a:xfrm>
            <a:off x="-342900" y="7360509"/>
            <a:ext cx="18935700" cy="29264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9328" b="29733"/>
          <a:stretch>
            <a:fillRect/>
          </a:stretch>
        </p:blipFill>
        <p:spPr>
          <a:xfrm>
            <a:off x="-815569" y="-361950"/>
            <a:ext cx="19919138" cy="27813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0848" y="4490085"/>
            <a:ext cx="17846305" cy="3830955"/>
            <a:chOff x="0" y="0"/>
            <a:chExt cx="23795073" cy="5107940"/>
          </a:xfrm>
        </p:grpSpPr>
        <p:sp>
          <p:nvSpPr>
            <p:cNvPr id="4" name="TextBox 4"/>
            <p:cNvSpPr txBox="1"/>
            <p:nvPr/>
          </p:nvSpPr>
          <p:spPr>
            <a:xfrm>
              <a:off x="0" y="-76200"/>
              <a:ext cx="23795073" cy="310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360"/>
                </a:lnSpc>
              </a:pPr>
              <a:r>
                <a:rPr lang="en-US" sz="7200" spc="144">
                  <a:solidFill>
                    <a:srgbClr val="323232"/>
                  </a:solidFill>
                  <a:latin typeface="Athelas"/>
                </a:rPr>
                <a:t>Reminder: It is vital to understand who your audience is before you create content.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10405"/>
              <a:ext cx="23795073" cy="597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9124950" y="9258300"/>
            <a:ext cx="38100" cy="2171700"/>
          </a:xfrm>
          <a:prstGeom prst="rect">
            <a:avLst/>
          </a:prstGeom>
          <a:solidFill>
            <a:srgbClr val="323232"/>
          </a:solid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9527" b="39527"/>
          <a:stretch>
            <a:fillRect/>
          </a:stretch>
        </p:blipFill>
        <p:spPr>
          <a:xfrm>
            <a:off x="-815569" y="-361950"/>
            <a:ext cx="19919138" cy="27813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39898" y="3284855"/>
            <a:ext cx="17846305" cy="7002145"/>
            <a:chOff x="0" y="0"/>
            <a:chExt cx="23795073" cy="9336193"/>
          </a:xfrm>
        </p:grpSpPr>
        <p:sp>
          <p:nvSpPr>
            <p:cNvPr id="4" name="TextBox 4"/>
            <p:cNvSpPr txBox="1"/>
            <p:nvPr/>
          </p:nvSpPr>
          <p:spPr>
            <a:xfrm>
              <a:off x="0" y="-66675"/>
              <a:ext cx="23795073" cy="7322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19"/>
                </a:lnSpc>
              </a:pPr>
              <a:r>
                <a:rPr lang="en-US" sz="6399" spc="128">
                  <a:solidFill>
                    <a:srgbClr val="323232"/>
                  </a:solidFill>
                  <a:latin typeface="Noto Sans"/>
                </a:rPr>
                <a:t>Create deep connections by identifying with</a:t>
              </a:r>
            </a:p>
            <a:p>
              <a:pPr algn="ctr">
                <a:lnSpc>
                  <a:spcPts val="8319"/>
                </a:lnSpc>
              </a:pPr>
              <a:r>
                <a:rPr lang="en-US" sz="6399" spc="128">
                  <a:solidFill>
                    <a:srgbClr val="323232"/>
                  </a:solidFill>
                  <a:latin typeface="Noto Sans Bold"/>
                </a:rPr>
                <a:t>CORE VALUES, NEEDS, &amp; COMMON EXPERIENCES. </a:t>
              </a:r>
            </a:p>
            <a:p>
              <a:pPr algn="ctr">
                <a:lnSpc>
                  <a:spcPts val="4680"/>
                </a:lnSpc>
              </a:pPr>
              <a:r>
                <a:rPr lang="en-US" sz="3600" spc="72">
                  <a:solidFill>
                    <a:srgbClr val="323232"/>
                  </a:solidFill>
                  <a:latin typeface="Noto Sans Italics"/>
                </a:rPr>
                <a:t>Help people solve problems and live life better to</a:t>
              </a:r>
            </a:p>
            <a:p>
              <a:pPr algn="ctr">
                <a:lnSpc>
                  <a:spcPts val="4680"/>
                </a:lnSpc>
              </a:pPr>
              <a:r>
                <a:rPr lang="en-US" sz="3600" spc="72">
                  <a:solidFill>
                    <a:srgbClr val="323232"/>
                  </a:solidFill>
                  <a:latin typeface="Noto Sans Italics"/>
                </a:rPr>
                <a:t>create loyalty to your ministry.</a:t>
              </a:r>
            </a:p>
            <a:p>
              <a:pPr algn="ctr">
                <a:lnSpc>
                  <a:spcPts val="4680"/>
                </a:lnSpc>
              </a:pPr>
              <a:endParaRPr lang="en-US" sz="3600" spc="72">
                <a:solidFill>
                  <a:srgbClr val="323232"/>
                </a:solidFill>
                <a:latin typeface="Noto Sans Italics"/>
              </a:endParaRPr>
            </a:p>
            <a:p>
              <a:pPr algn="ctr">
                <a:lnSpc>
                  <a:spcPts val="4680"/>
                </a:lnSpc>
              </a:pPr>
              <a:r>
                <a:rPr lang="en-US" sz="3600" spc="72">
                  <a:solidFill>
                    <a:srgbClr val="323232"/>
                  </a:solidFill>
                  <a:latin typeface="Noto Sans Bold"/>
                </a:rPr>
                <a:t>Download the worksheet:</a:t>
              </a:r>
              <a:r>
                <a:rPr lang="en-US" sz="3600" spc="72">
                  <a:solidFill>
                    <a:srgbClr val="323232"/>
                  </a:solidFill>
                  <a:latin typeface="Noto Sans"/>
                </a:rPr>
                <a:t> JDIM.digital/publications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738658"/>
              <a:ext cx="23795073" cy="597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9124950" y="9258300"/>
            <a:ext cx="38100" cy="2171700"/>
          </a:xfrm>
          <a:prstGeom prst="rect">
            <a:avLst/>
          </a:prstGeom>
          <a:solidFill>
            <a:srgbClr val="323232"/>
          </a:solid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171390"/>
            <a:ext cx="16230600" cy="86910"/>
          </a:xfrm>
          <a:prstGeom prst="rect">
            <a:avLst/>
          </a:prstGeom>
          <a:solidFill>
            <a:srgbClr val="E8F0F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42413" y="3849999"/>
            <a:ext cx="4603174" cy="34733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81803" y="3849999"/>
            <a:ext cx="3550776" cy="34733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55421" y="3849999"/>
            <a:ext cx="3088083" cy="347330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55421" y="1324962"/>
            <a:ext cx="14777158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>
                <a:solidFill>
                  <a:srgbClr val="FFFFFF"/>
                </a:solidFill>
                <a:latin typeface="Athelas Bold"/>
              </a:rPr>
              <a:t>How to get found on YouTube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70371" y="7005168"/>
            <a:ext cx="4147258" cy="56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1673027" y="7005168"/>
            <a:ext cx="4147258" cy="56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895475"/>
            <a:ext cx="7994312" cy="5391150"/>
          </a:xfrm>
          <a:prstGeom prst="rect">
            <a:avLst/>
          </a:prstGeom>
          <a:solidFill>
            <a:srgbClr val="3B486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45" b="45"/>
          <a:stretch>
            <a:fillRect/>
          </a:stretch>
        </p:blipFill>
        <p:spPr>
          <a:xfrm>
            <a:off x="390525" y="2344214"/>
            <a:ext cx="7861336" cy="524089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834771" y="4964659"/>
            <a:ext cx="8424529" cy="4502225"/>
            <a:chOff x="0" y="0"/>
            <a:chExt cx="11232706" cy="6002967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1232706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179">
                  <a:solidFill>
                    <a:srgbClr val="323232"/>
                  </a:solidFill>
                  <a:latin typeface="Noto Sans Bold"/>
                </a:rPr>
                <a:t>A BIBLICAL MODEL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2491"/>
              <a:ext cx="11232706" cy="4860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3200" spc="32" dirty="0">
                  <a:solidFill>
                    <a:srgbClr val="323232"/>
                  </a:solidFill>
                  <a:latin typeface="Noto Sans"/>
                </a:rPr>
                <a:t>Jesus sought first to fulfill people’s needs; He then invited them to follow. </a:t>
              </a:r>
            </a:p>
            <a:p>
              <a:pPr marL="690880" lvl="1" indent="-345440">
                <a:lnSpc>
                  <a:spcPts val="4800"/>
                </a:lnSpc>
                <a:buFont typeface="Arial"/>
                <a:buChar char="•"/>
              </a:pPr>
              <a:r>
                <a:rPr lang="en-US" sz="3200" spc="32" dirty="0">
                  <a:solidFill>
                    <a:srgbClr val="323232"/>
                  </a:solidFill>
                  <a:latin typeface="Noto Sans"/>
                </a:rPr>
                <a:t>Make a list of key phrases, focusing primarily on the strongest and niche topics related to the needs of your target audience. 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834771" y="1875384"/>
            <a:ext cx="7271500" cy="308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spc="240">
                <a:solidFill>
                  <a:srgbClr val="323232"/>
                </a:solidFill>
                <a:latin typeface="Athelas"/>
              </a:rPr>
              <a:t>Begin with the felt needs of your target audience.</a:t>
            </a:r>
          </a:p>
        </p:txBody>
      </p:sp>
      <p:sp>
        <p:nvSpPr>
          <p:cNvPr id="8" name="AutoShape 8"/>
          <p:cNvSpPr/>
          <p:nvPr/>
        </p:nvSpPr>
        <p:spPr>
          <a:xfrm>
            <a:off x="16878300" y="4552950"/>
            <a:ext cx="2019300" cy="38100"/>
          </a:xfrm>
          <a:prstGeom prst="rect">
            <a:avLst/>
          </a:prstGeom>
          <a:solidFill>
            <a:srgbClr val="323232"/>
          </a:solid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1252</Words>
  <Application>Microsoft Office PowerPoint</Application>
  <PresentationFormat>Custom</PresentationFormat>
  <Paragraphs>204</Paragraphs>
  <Slides>46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Noto Sans</vt:lpstr>
      <vt:lpstr>Athelas Bold</vt:lpstr>
      <vt:lpstr>Athelas</vt:lpstr>
      <vt:lpstr>Noto Sans Bold</vt:lpstr>
      <vt:lpstr>Calibri</vt:lpstr>
      <vt:lpstr>Noto Sans Bold Italics</vt:lpstr>
      <vt:lpstr>Noto Sans Italics</vt:lpstr>
      <vt:lpstr>Arial</vt:lpstr>
      <vt:lpstr>Montserrat Classic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YouTube for Ministry March 2022</dc:title>
  <dc:creator>Jamie Domm</dc:creator>
  <cp:lastModifiedBy>Jamie Domm</cp:lastModifiedBy>
  <cp:revision>3</cp:revision>
  <dcterms:created xsi:type="dcterms:W3CDTF">2006-08-16T00:00:00Z</dcterms:created>
  <dcterms:modified xsi:type="dcterms:W3CDTF">2022-03-14T20:33:58Z</dcterms:modified>
  <dc:identifier>DAE2ZMMDPIY</dc:identifier>
</cp:coreProperties>
</file>